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 id="2147483700" r:id="rId2"/>
    <p:sldMasterId id="2147483713" r:id="rId3"/>
  </p:sldMasterIdLst>
  <p:notesMasterIdLst>
    <p:notesMasterId r:id="rId36"/>
  </p:notesMasterIdLst>
  <p:sldIdLst>
    <p:sldId id="256" r:id="rId4"/>
    <p:sldId id="257" r:id="rId5"/>
    <p:sldId id="286" r:id="rId6"/>
    <p:sldId id="289" r:id="rId7"/>
    <p:sldId id="258" r:id="rId8"/>
    <p:sldId id="259" r:id="rId9"/>
    <p:sldId id="260" r:id="rId10"/>
    <p:sldId id="261" r:id="rId11"/>
    <p:sldId id="262" r:id="rId12"/>
    <p:sldId id="263" r:id="rId13"/>
    <p:sldId id="264" r:id="rId14"/>
    <p:sldId id="266" r:id="rId15"/>
    <p:sldId id="267" r:id="rId16"/>
    <p:sldId id="265" r:id="rId17"/>
    <p:sldId id="269" r:id="rId18"/>
    <p:sldId id="270" r:id="rId19"/>
    <p:sldId id="271" r:id="rId20"/>
    <p:sldId id="272" r:id="rId21"/>
    <p:sldId id="273" r:id="rId22"/>
    <p:sldId id="274" r:id="rId23"/>
    <p:sldId id="275" r:id="rId24"/>
    <p:sldId id="277" r:id="rId25"/>
    <p:sldId id="290" r:id="rId26"/>
    <p:sldId id="276" r:id="rId27"/>
    <p:sldId id="278" r:id="rId28"/>
    <p:sldId id="279" r:id="rId29"/>
    <p:sldId id="280" r:id="rId30"/>
    <p:sldId id="291" r:id="rId31"/>
    <p:sldId id="282" r:id="rId32"/>
    <p:sldId id="283" r:id="rId33"/>
    <p:sldId id="292" r:id="rId34"/>
    <p:sldId id="28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i Elmaleh" initials="A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69219" autoAdjust="0"/>
  </p:normalViewPr>
  <p:slideViewPr>
    <p:cSldViewPr snapToGrid="0">
      <p:cViewPr>
        <p:scale>
          <a:sx n="55" d="100"/>
          <a:sy n="55" d="100"/>
        </p:scale>
        <p:origin x="-1060" y="108"/>
      </p:cViewPr>
      <p:guideLst>
        <p:guide orient="horz" pos="2160"/>
        <p:guide pos="3840"/>
      </p:guideLst>
    </p:cSldViewPr>
  </p:slideViewPr>
  <p:outlineViewPr>
    <p:cViewPr>
      <p:scale>
        <a:sx n="33" d="100"/>
        <a:sy n="33" d="100"/>
      </p:scale>
      <p:origin x="0" y="-129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10897-8A77-40CD-A24A-7300EDC4156B}" type="datetimeFigureOut">
              <a:rPr lang="en-US" smtClean="0"/>
              <a:t>7/6/2017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0C2FD-7610-4B97-8772-B2BC8FE0F55F}" type="slidenum">
              <a:rPr lang="en-US" smtClean="0"/>
              <a:t>‹#›</a:t>
            </a:fld>
            <a:endParaRPr lang="en-US"/>
          </a:p>
        </p:txBody>
      </p:sp>
    </p:spTree>
    <p:extLst>
      <p:ext uri="{BB962C8B-B14F-4D97-AF65-F5344CB8AC3E}">
        <p14:creationId xmlns:p14="http://schemas.microsoft.com/office/powerpoint/2010/main" val="279844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Welcome</a:t>
            </a:r>
          </a:p>
          <a:p>
            <a:pPr marL="228600" indent="-228600">
              <a:buAutoNum type="arabicPeriod"/>
            </a:pPr>
            <a:r>
              <a:rPr lang="en-US" dirty="0" smtClean="0"/>
              <a:t>My Name is Saville Stern – manage</a:t>
            </a:r>
            <a:r>
              <a:rPr lang="en-US" baseline="0" dirty="0" smtClean="0"/>
              <a:t> the RapNet division of Rapaport</a:t>
            </a:r>
            <a:endParaRPr lang="en-US" dirty="0" smtClean="0"/>
          </a:p>
          <a:p>
            <a:pPr marL="228600" indent="-228600">
              <a:buAutoNum type="arabicPeriod"/>
            </a:pPr>
            <a:r>
              <a:rPr lang="en-US" dirty="0" smtClean="0"/>
              <a:t>Today we are going to be talking about “trading diamonds</a:t>
            </a:r>
            <a:r>
              <a:rPr lang="en-US" baseline="0" dirty="0" smtClean="0"/>
              <a:t> safely and how to protect yourself from scams and frauds”</a:t>
            </a:r>
          </a:p>
          <a:p>
            <a:pPr marL="228600" indent="-228600">
              <a:buAutoNum type="arabicPeriod"/>
            </a:pPr>
            <a:r>
              <a:rPr lang="en-US" baseline="0" dirty="0" smtClean="0"/>
              <a:t>Reason we are discussing this today is that there are a number of scams happening now, getting worse and we want to highlight the issues and encourage awareness and vigilance.</a:t>
            </a:r>
            <a:endParaRPr lang="en-US" dirty="0" smtClean="0"/>
          </a:p>
          <a:p>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1</a:t>
            </a:fld>
            <a:endParaRPr lang="en-US"/>
          </a:p>
        </p:txBody>
      </p:sp>
    </p:spTree>
    <p:extLst>
      <p:ext uri="{BB962C8B-B14F-4D97-AF65-F5344CB8AC3E}">
        <p14:creationId xmlns:p14="http://schemas.microsoft.com/office/powerpoint/2010/main" val="177367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this email in archive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13</a:t>
            </a:fld>
            <a:endParaRPr lang="en-US"/>
          </a:p>
        </p:txBody>
      </p:sp>
    </p:spTree>
    <p:extLst>
      <p:ext uri="{BB962C8B-B14F-4D97-AF65-F5344CB8AC3E}">
        <p14:creationId xmlns:p14="http://schemas.microsoft.com/office/powerpoint/2010/main" val="1632221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Shakes confidence</a:t>
            </a:r>
          </a:p>
          <a:p>
            <a:r>
              <a:rPr lang="en-US" dirty="0" smtClean="0"/>
              <a:t>Makes doing business problematic and </a:t>
            </a:r>
            <a:r>
              <a:rPr lang="en-US" dirty="0" err="1" smtClean="0"/>
              <a:t>inefficinet</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16</a:t>
            </a:fld>
            <a:endParaRPr lang="en-US"/>
          </a:p>
        </p:txBody>
      </p:sp>
    </p:spTree>
    <p:extLst>
      <p:ext uri="{BB962C8B-B14F-4D97-AF65-F5344CB8AC3E}">
        <p14:creationId xmlns:p14="http://schemas.microsoft.com/office/powerpoint/2010/main" val="60684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 given you </a:t>
            </a:r>
            <a:r>
              <a:rPr lang="en-US" dirty="0" err="1" smtClean="0"/>
              <a:t>wil</a:t>
            </a:r>
            <a:r>
              <a:rPr lang="en-US" dirty="0" smtClean="0"/>
              <a:t> be hacked.  It’s the extent of the damage the hack causes that’s important.</a:t>
            </a:r>
          </a:p>
          <a:p>
            <a:r>
              <a:rPr lang="en-US" dirty="0" smtClean="0"/>
              <a:t>And the damage gets worse the longer the hack is undetected.</a:t>
            </a:r>
          </a:p>
          <a:p>
            <a:r>
              <a:rPr lang="en-US" dirty="0" smtClean="0"/>
              <a:t>And</a:t>
            </a:r>
            <a:r>
              <a:rPr lang="en-US" baseline="0" dirty="0" smtClean="0"/>
              <a:t> once detected, must deal with it swiftly and decisively.</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19</a:t>
            </a:fld>
            <a:endParaRPr lang="en-US"/>
          </a:p>
        </p:txBody>
      </p:sp>
    </p:spTree>
    <p:extLst>
      <p:ext uri="{BB962C8B-B14F-4D97-AF65-F5344CB8AC3E}">
        <p14:creationId xmlns:p14="http://schemas.microsoft.com/office/powerpoint/2010/main" val="3838949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of the most obvious security features we will be launching soon</a:t>
            </a:r>
            <a:r>
              <a:rPr lang="en-US" baseline="0" dirty="0" smtClean="0"/>
              <a:t> are two factor authentication and a reimagined communication center.  I want to introduce those to you today.</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21</a:t>
            </a:fld>
            <a:endParaRPr lang="en-US"/>
          </a:p>
        </p:txBody>
      </p:sp>
    </p:spTree>
    <p:extLst>
      <p:ext uri="{BB962C8B-B14F-4D97-AF65-F5344CB8AC3E}">
        <p14:creationId xmlns:p14="http://schemas.microsoft.com/office/powerpoint/2010/main" val="2390130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RapNet is using the what you know – your password and what</a:t>
            </a:r>
            <a:r>
              <a:rPr lang="en-US" baseline="0" dirty="0" smtClean="0"/>
              <a:t> you have – your mobile phone as the two factors.</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22</a:t>
            </a:fld>
            <a:endParaRPr lang="en-US"/>
          </a:p>
        </p:txBody>
      </p:sp>
    </p:spTree>
    <p:extLst>
      <p:ext uri="{BB962C8B-B14F-4D97-AF65-F5344CB8AC3E}">
        <p14:creationId xmlns:p14="http://schemas.microsoft.com/office/powerpoint/2010/main" val="347909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 Questions</a:t>
            </a:r>
            <a:r>
              <a:rPr lang="en-US" baseline="0" dirty="0" smtClean="0"/>
              <a:t> can be asked during the panel discussion.  Would now like to introduce you to our special guest speaker [next slide]</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28</a:t>
            </a:fld>
            <a:endParaRPr lang="en-US"/>
          </a:p>
        </p:txBody>
      </p:sp>
    </p:spTree>
    <p:extLst>
      <p:ext uri="{BB962C8B-B14F-4D97-AF65-F5344CB8AC3E}">
        <p14:creationId xmlns:p14="http://schemas.microsoft.com/office/powerpoint/2010/main" val="4091418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Troy Wilkinson began his career serving others as a Law Enforcement officer. He commanded a Joint Terrorism Task Force, was a lead bomb investigator, and violent crime and homicide detective however his greatest achievement in the field of law enforcement came from his ability and skill investigating and prosecuting child pornography and other electronic crimes.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Wilkinson was recruited by the U.S. State Department and he was a top U.S. cyber investigator seconded to the United Nations and European Union to lead investigations into political corruption, organized crime, war crimes, financial crimes and terrorism.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Troy co-founded Axiom Cyber Solutions, with a mission to develop intelligent, automated, and self-healing cyber security platforms to help secure America’s businesses against cybercriminals. </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29</a:t>
            </a:fld>
            <a:endParaRPr lang="en-US"/>
          </a:p>
        </p:txBody>
      </p:sp>
    </p:spTree>
    <p:extLst>
      <p:ext uri="{BB962C8B-B14F-4D97-AF65-F5344CB8AC3E}">
        <p14:creationId xmlns:p14="http://schemas.microsoft.com/office/powerpoint/2010/main" val="3428813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Thank you</a:t>
            </a:r>
          </a:p>
          <a:p>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31</a:t>
            </a:fld>
            <a:endParaRPr lang="en-US"/>
          </a:p>
        </p:txBody>
      </p:sp>
    </p:spTree>
    <p:extLst>
      <p:ext uri="{BB962C8B-B14F-4D97-AF65-F5344CB8AC3E}">
        <p14:creationId xmlns:p14="http://schemas.microsoft.com/office/powerpoint/2010/main" val="2885504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2</a:t>
            </a:fld>
            <a:endParaRPr lang="en-US"/>
          </a:p>
        </p:txBody>
      </p:sp>
    </p:spTree>
    <p:extLst>
      <p:ext uri="{BB962C8B-B14F-4D97-AF65-F5344CB8AC3E}">
        <p14:creationId xmlns:p14="http://schemas.microsoft.com/office/powerpoint/2010/main" val="409609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3</a:t>
            </a:fld>
            <a:endParaRPr lang="en-US"/>
          </a:p>
        </p:txBody>
      </p:sp>
    </p:spTree>
    <p:extLst>
      <p:ext uri="{BB962C8B-B14F-4D97-AF65-F5344CB8AC3E}">
        <p14:creationId xmlns:p14="http://schemas.microsoft.com/office/powerpoint/2010/main" val="2672524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Presented by Rapnet, a Rapaport Group Company</a:t>
            </a:r>
          </a:p>
          <a:p>
            <a:pPr marL="685800" lvl="1" indent="-228600">
              <a:buAutoNum type="arabicPeriod"/>
            </a:pPr>
            <a:r>
              <a:rPr lang="en-US" dirty="0" smtClean="0"/>
              <a:t>RapNet is the largest diamond trading network in the world, </a:t>
            </a:r>
          </a:p>
          <a:p>
            <a:pPr marL="685800" lvl="1" indent="-228600">
              <a:buAutoNum type="arabicPeriod"/>
            </a:pPr>
            <a:r>
              <a:rPr lang="en-US" dirty="0" smtClean="0"/>
              <a:t>with over 1m diamonds offered for sale daily  </a:t>
            </a:r>
          </a:p>
          <a:p>
            <a:pPr marL="685800" lvl="1" indent="-228600">
              <a:buAutoNum type="arabicPeriod"/>
            </a:pPr>
            <a:r>
              <a:rPr lang="en-US" dirty="0" smtClean="0"/>
              <a:t>with members in 94 countries.  </a:t>
            </a:r>
          </a:p>
          <a:p>
            <a:pPr marL="685800" lvl="1" indent="-228600">
              <a:buAutoNum type="arabicPeriod"/>
            </a:pPr>
            <a:r>
              <a:rPr lang="en-US" dirty="0" smtClean="0"/>
              <a:t>Daily inventory is approximately $7.5B, estimated to be about 70% of the available b2b diamonds for sale.</a:t>
            </a:r>
          </a:p>
          <a:p>
            <a:pPr marL="685800" lvl="1" indent="-228600">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07223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idea of a </a:t>
            </a:r>
            <a:r>
              <a:rPr lang="en-US" dirty="0" err="1" smtClean="0"/>
              <a:t>Niegrian</a:t>
            </a:r>
            <a:r>
              <a:rPr lang="en-US" dirty="0" smtClean="0"/>
              <a:t> scam is to part money from the gullible.  These scams predate the internet – the history of Nigerian scams can be traced back to 1920s when mass mails sent out by a man claiming to have</a:t>
            </a:r>
            <a:r>
              <a:rPr lang="en-US" baseline="0" dirty="0" smtClean="0"/>
              <a:t> mystical powers and would perform magic for a fee on anyone you chose.</a:t>
            </a:r>
          </a:p>
          <a:p>
            <a:endParaRPr lang="en-US" baseline="0" dirty="0" smtClean="0"/>
          </a:p>
          <a:p>
            <a:r>
              <a:rPr lang="en-US" baseline="0" dirty="0" smtClean="0"/>
              <a:t>Of course the internet changed everything and allowed for real mass no cost distribution and the Nigerian scheme, in my view, has reached a peak of its art form in this letter (read letter)</a:t>
            </a:r>
          </a:p>
          <a:p>
            <a:endParaRPr lang="en-US" baseline="0" dirty="0" smtClean="0"/>
          </a:p>
          <a:p>
            <a:r>
              <a:rPr lang="en-US" baseline="0" dirty="0" smtClean="0"/>
              <a:t>So this is an easy to understand scheme.</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6</a:t>
            </a:fld>
            <a:endParaRPr lang="en-US"/>
          </a:p>
        </p:txBody>
      </p:sp>
    </p:spTree>
    <p:extLst>
      <p:ext uri="{BB962C8B-B14F-4D97-AF65-F5344CB8AC3E}">
        <p14:creationId xmlns:p14="http://schemas.microsoft.com/office/powerpoint/2010/main" val="389871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straight forward.   Mass email to random</a:t>
            </a:r>
            <a:r>
              <a:rPr lang="en-US" baseline="0" dirty="0" smtClean="0"/>
              <a:t> unknown people around the world</a:t>
            </a:r>
            <a:r>
              <a:rPr lang="en-US" dirty="0" smtClean="0"/>
              <a:t> </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8</a:t>
            </a:fld>
            <a:endParaRPr lang="en-US"/>
          </a:p>
        </p:txBody>
      </p:sp>
    </p:spTree>
    <p:extLst>
      <p:ext uri="{BB962C8B-B14F-4D97-AF65-F5344CB8AC3E}">
        <p14:creationId xmlns:p14="http://schemas.microsoft.com/office/powerpoint/2010/main" val="316795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phishing. Phishing – server in </a:t>
            </a:r>
            <a:r>
              <a:rPr lang="en-US" dirty="0" err="1" smtClean="0"/>
              <a:t>dubai</a:t>
            </a:r>
            <a:r>
              <a:rPr lang="en-US" dirty="0" smtClean="0"/>
              <a:t> that was a furniture</a:t>
            </a:r>
            <a:r>
              <a:rPr lang="en-US" baseline="0" dirty="0" smtClean="0"/>
              <a:t> manufacturer.  Didn’t know they had left their server unsecured.  Someone else had put up a page that looked like RapNet and was sending emails telling people to log in or their account would be locked.  Stealing RapNet passwords.  After login they redirected you to RapNet terms and conditions page.  Many members were so fooled by it, even after we told them they didn’t realize they had been victims.  The furniture company got their IT to remove the page and I hope fix their server</a:t>
            </a:r>
          </a:p>
          <a:p>
            <a:endParaRPr lang="en-US" baseline="0" dirty="0" smtClean="0"/>
          </a:p>
          <a:p>
            <a:r>
              <a:rPr lang="en-US" baseline="0" dirty="0" smtClean="0"/>
              <a:t>Social engineering to get passwords.  Perhaps they watch you on </a:t>
            </a:r>
            <a:r>
              <a:rPr lang="en-US" baseline="0" dirty="0" err="1" smtClean="0"/>
              <a:t>facebook</a:t>
            </a:r>
            <a:r>
              <a:rPr lang="en-US" baseline="0" dirty="0" smtClean="0"/>
              <a:t> for a while.  Get to know your dogs name, your husbands birthday </a:t>
            </a:r>
          </a:p>
          <a:p>
            <a:r>
              <a:rPr lang="en-US" baseline="0" dirty="0" smtClean="0"/>
              <a:t>Scam on dating sites – string you along for months.  Send flowers </a:t>
            </a:r>
            <a:r>
              <a:rPr lang="en-US" baseline="0" dirty="0" err="1" smtClean="0"/>
              <a:t>etc</a:t>
            </a:r>
            <a:r>
              <a:rPr lang="en-US" baseline="0" dirty="0" smtClean="0"/>
              <a:t>…  Then when you arrange to meet, they say they are booking a ticket, but need to go via – you guessed it – Nigeria to help their son settle in at a job/job interview </a:t>
            </a:r>
            <a:r>
              <a:rPr lang="en-US" baseline="0" dirty="0" err="1" smtClean="0"/>
              <a:t>etc</a:t>
            </a:r>
            <a:r>
              <a:rPr lang="en-US" baseline="0" dirty="0" smtClean="0"/>
              <a:t>…  Then the next you hear they have been in an accident.  Robbed.  Need money urgently for medical care and have no access to their credit card.  Would you send them money?  I mean they sent you flowers, were flying to meet you…</a:t>
            </a:r>
          </a:p>
          <a:p>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9</a:t>
            </a:fld>
            <a:endParaRPr lang="en-US"/>
          </a:p>
        </p:txBody>
      </p:sp>
    </p:spTree>
    <p:extLst>
      <p:ext uri="{BB962C8B-B14F-4D97-AF65-F5344CB8AC3E}">
        <p14:creationId xmlns:p14="http://schemas.microsoft.com/office/powerpoint/2010/main" val="384692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it’s a new diamond treatment that remains undisclosed and undiscovered,</a:t>
            </a:r>
            <a:r>
              <a:rPr lang="en-US" baseline="0" dirty="0" smtClean="0"/>
              <a:t> or mixing synthetics with natural – or, as was reported by JCK, Ada diamonds that sells only factory produced diamonds found natural mined diamonds in a parcel from one of their suppliers.</a:t>
            </a:r>
          </a:p>
          <a:p>
            <a:endParaRPr lang="en-US" baseline="0" dirty="0" smtClean="0"/>
          </a:p>
          <a:p>
            <a:r>
              <a:rPr lang="en-US" dirty="0" smtClean="0"/>
              <a:t>We don’t have many reports of the “bait and switch” or “goods not represented properly”</a:t>
            </a:r>
          </a:p>
          <a:p>
            <a:r>
              <a:rPr lang="en-US" dirty="0" smtClean="0"/>
              <a:t>Not one case of synthetic</a:t>
            </a:r>
            <a:r>
              <a:rPr lang="en-US" baseline="0" dirty="0" smtClean="0"/>
              <a:t> instead of mined</a:t>
            </a:r>
          </a:p>
          <a:p>
            <a:endParaRPr lang="en-US" baseline="0" dirty="0" smtClean="0"/>
          </a:p>
          <a:p>
            <a:r>
              <a:rPr lang="en-US" baseline="0" dirty="0" smtClean="0"/>
              <a:t>We get a few cases of HPHT diamonds cut to match an original non-treated report.  Worst case we have had reported was a type </a:t>
            </a:r>
            <a:r>
              <a:rPr lang="en-US" baseline="0" dirty="0" err="1" smtClean="0"/>
              <a:t>IIa</a:t>
            </a:r>
            <a:r>
              <a:rPr lang="en-US" baseline="0" dirty="0" smtClean="0"/>
              <a:t> 3 </a:t>
            </a:r>
            <a:r>
              <a:rPr lang="en-US" baseline="0" dirty="0" err="1" smtClean="0"/>
              <a:t>ct</a:t>
            </a:r>
            <a:r>
              <a:rPr lang="en-US" baseline="0" dirty="0" smtClean="0"/>
              <a:t> D flawless with GIA letter , turned out to be HPHT.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10</a:t>
            </a:fld>
            <a:endParaRPr lang="en-US"/>
          </a:p>
        </p:txBody>
      </p:sp>
    </p:spTree>
    <p:extLst>
      <p:ext uri="{BB962C8B-B14F-4D97-AF65-F5344CB8AC3E}">
        <p14:creationId xmlns:p14="http://schemas.microsoft.com/office/powerpoint/2010/main" val="203570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Fbi</a:t>
            </a:r>
            <a:r>
              <a:rPr lang="en-US" dirty="0" smtClean="0"/>
              <a:t> definition</a:t>
            </a:r>
            <a:endParaRPr lang="en-US" dirty="0"/>
          </a:p>
        </p:txBody>
      </p:sp>
      <p:sp>
        <p:nvSpPr>
          <p:cNvPr id="4" name="Slide Number Placeholder 3"/>
          <p:cNvSpPr>
            <a:spLocks noGrp="1"/>
          </p:cNvSpPr>
          <p:nvPr>
            <p:ph type="sldNum" sz="quarter" idx="10"/>
          </p:nvPr>
        </p:nvSpPr>
        <p:spPr/>
        <p:txBody>
          <a:bodyPr/>
          <a:lstStyle/>
          <a:p>
            <a:fld id="{69B0C2FD-7610-4B97-8772-B2BC8FE0F55F}" type="slidenum">
              <a:rPr lang="en-US" smtClean="0"/>
              <a:t>11</a:t>
            </a:fld>
            <a:endParaRPr lang="en-US"/>
          </a:p>
        </p:txBody>
      </p:sp>
    </p:spTree>
    <p:extLst>
      <p:ext uri="{BB962C8B-B14F-4D97-AF65-F5344CB8AC3E}">
        <p14:creationId xmlns:p14="http://schemas.microsoft.com/office/powerpoint/2010/main" val="1309199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07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037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8165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465532"/>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6" name="Footer Placeholder 5"/>
          <p:cNvSpPr>
            <a:spLocks noGrp="1"/>
          </p:cNvSpPr>
          <p:nvPr>
            <p:ph type="ftr" sz="quarter" idx="11"/>
          </p:nvPr>
        </p:nvSpPr>
        <p:spPr/>
        <p:txBody>
          <a:bodyPr/>
          <a:lstStyle/>
          <a:p>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5914" y="6109358"/>
            <a:ext cx="2460172" cy="859108"/>
          </a:xfrm>
          <a:prstGeom prst="rect">
            <a:avLst/>
          </a:prstGeom>
        </p:spPr>
      </p:pic>
    </p:spTree>
    <p:extLst>
      <p:ext uri="{BB962C8B-B14F-4D97-AF65-F5344CB8AC3E}">
        <p14:creationId xmlns:p14="http://schemas.microsoft.com/office/powerpoint/2010/main" val="1605295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6890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5001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606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4820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8828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2260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8215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8182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604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9185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5671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2987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465532"/>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5914" y="6109358"/>
            <a:ext cx="2460172" cy="859108"/>
          </a:xfrm>
          <a:prstGeom prst="rect">
            <a:avLst/>
          </a:prstGeom>
        </p:spPr>
      </p:pic>
    </p:spTree>
    <p:extLst>
      <p:ext uri="{BB962C8B-B14F-4D97-AF65-F5344CB8AC3E}">
        <p14:creationId xmlns:p14="http://schemas.microsoft.com/office/powerpoint/2010/main" val="27811431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3186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6312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739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6686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083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0266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5373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1094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9510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1670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0760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6784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465532"/>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5914" y="6109358"/>
            <a:ext cx="2460172" cy="859108"/>
          </a:xfrm>
          <a:prstGeom prst="rect">
            <a:avLst/>
          </a:prstGeom>
        </p:spPr>
      </p:pic>
    </p:spTree>
    <p:extLst>
      <p:ext uri="{BB962C8B-B14F-4D97-AF65-F5344CB8AC3E}">
        <p14:creationId xmlns:p14="http://schemas.microsoft.com/office/powerpoint/2010/main" val="7658362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469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091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921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875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59369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9688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7/6/2017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741721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63694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solidFill>
                  <a:prstClr val="black">
                    <a:tint val="75000"/>
                  </a:prstClr>
                </a:solidFill>
              </a:rPr>
              <a:pPr/>
              <a:t>7/6/2017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28239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56254" y="112295"/>
            <a:ext cx="10716766" cy="1582260"/>
          </a:xfrm>
          <a:solidFill>
            <a:schemeClr val="bg2">
              <a:lumMod val="75000"/>
            </a:schemeClr>
          </a:solidFill>
        </p:spPr>
        <p:txBody>
          <a:bodyPr>
            <a:normAutofit fontScale="90000"/>
          </a:bodyPr>
          <a:lstStyle/>
          <a:p>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Trading Diamonds Safely: </a:t>
            </a:r>
            <a:b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Protecting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Y</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ourself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rom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nline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cams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nd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raud</a:t>
            </a:r>
            <a:endPar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292" y="5415264"/>
            <a:ext cx="4623708" cy="1442736"/>
          </a:xfrm>
          <a:prstGeom prst="rect">
            <a:avLst/>
          </a:prstGeom>
          <a:ln>
            <a:noFill/>
          </a:ln>
          <a:effectLst>
            <a:softEdge rad="112500"/>
          </a:effectLst>
        </p:spPr>
      </p:pic>
    </p:spTree>
    <p:extLst>
      <p:ext uri="{BB962C8B-B14F-4D97-AF65-F5344CB8AC3E}">
        <p14:creationId xmlns:p14="http://schemas.microsoft.com/office/powerpoint/2010/main" val="1736966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925" y="525380"/>
            <a:ext cx="5766213" cy="1364226"/>
          </a:xfrm>
          <a:noFill/>
        </p:spPr>
        <p:txBody>
          <a:bodyPr>
            <a:noAutofit/>
          </a:bodyPr>
          <a:lstStyle/>
          <a:p>
            <a:r>
              <a:rPr lang="en-US" sz="4800" b="1" dirty="0" smtClean="0">
                <a:effectLst>
                  <a:outerShdw blurRad="38100" dist="38100" dir="2700000" algn="tl">
                    <a:srgbClr val="000000">
                      <a:alpha val="43137"/>
                    </a:srgbClr>
                  </a:outerShdw>
                </a:effectLst>
              </a:rPr>
              <a:t>Scams In Our Industry</a:t>
            </a:r>
            <a:endParaRPr lang="en-US" sz="4800" b="1" dirty="0">
              <a:effectLst>
                <a:outerShdw blurRad="38100" dist="38100" dir="2700000" algn="tl">
                  <a:srgbClr val="000000">
                    <a:alpha val="43137"/>
                  </a:srgbClr>
                </a:outerShdw>
              </a:effectLst>
            </a:endParaRPr>
          </a:p>
        </p:txBody>
      </p:sp>
      <p:sp>
        <p:nvSpPr>
          <p:cNvPr id="3" name="Text Placeholder 2"/>
          <p:cNvSpPr>
            <a:spLocks noGrp="1"/>
          </p:cNvSpPr>
          <p:nvPr>
            <p:ph type="body" sz="half" idx="2"/>
          </p:nvPr>
        </p:nvSpPr>
        <p:spPr>
          <a:xfrm>
            <a:off x="5663790" y="2783952"/>
            <a:ext cx="6199348" cy="3267455"/>
          </a:xfrm>
        </p:spPr>
        <p:txBody>
          <a:bodyPr>
            <a:noAutofit/>
          </a:bodyPr>
          <a:lstStyle/>
          <a:p>
            <a:pPr marL="457200" indent="-457200">
              <a:buFont typeface="Arial" panose="020B0604020202020204" pitchFamily="34" charset="0"/>
              <a:buChar char="•"/>
            </a:pPr>
            <a:r>
              <a:rPr lang="en-US" sz="2400" b="1" dirty="0" smtClean="0">
                <a:latin typeface="+mj-lt"/>
              </a:rPr>
              <a:t>We are no strangers to scams in our industry </a:t>
            </a:r>
          </a:p>
          <a:p>
            <a:pPr marL="457200" indent="-457200">
              <a:buFont typeface="Arial" panose="020B0604020202020204" pitchFamily="34" charset="0"/>
              <a:buChar char="•"/>
            </a:pPr>
            <a:r>
              <a:rPr lang="en-US" sz="2400" b="1" dirty="0" smtClean="0">
                <a:latin typeface="+mj-lt"/>
              </a:rPr>
              <a:t>RapNet traded in 2016:</a:t>
            </a:r>
          </a:p>
          <a:p>
            <a:pPr marL="914400" lvl="1" indent="-457200">
              <a:buFont typeface="Arial" panose="020B0604020202020204" pitchFamily="34" charset="0"/>
              <a:buChar char="•"/>
            </a:pPr>
            <a:r>
              <a:rPr lang="en-US" sz="2400" b="1" dirty="0" smtClean="0">
                <a:latin typeface="+mj-lt"/>
              </a:rPr>
              <a:t>3.63m diamonds traded</a:t>
            </a:r>
          </a:p>
          <a:p>
            <a:pPr marL="914400" lvl="1" indent="-457200">
              <a:buFont typeface="Arial" panose="020B0604020202020204" pitchFamily="34" charset="0"/>
              <a:buChar char="•"/>
            </a:pPr>
            <a:r>
              <a:rPr lang="en-US" sz="2400" b="1" dirty="0" smtClean="0">
                <a:latin typeface="+mj-lt"/>
              </a:rPr>
              <a:t>$14.3B total value sold  </a:t>
            </a:r>
          </a:p>
          <a:p>
            <a:pPr marL="457200" indent="-457200">
              <a:buFont typeface="Arial" panose="020B0604020202020204" pitchFamily="34" charset="0"/>
              <a:buChar char="•"/>
            </a:pPr>
            <a:r>
              <a:rPr lang="en-US" sz="2400" b="1" dirty="0" smtClean="0">
                <a:latin typeface="+mj-lt"/>
              </a:rPr>
              <a:t>Our members deal directly with each other, but when there is a problem, we step in to assist. </a:t>
            </a:r>
            <a:endParaRPr lang="en-US" sz="2400" b="1" dirty="0">
              <a:latin typeface="+mj-lt"/>
            </a:endParaRPr>
          </a:p>
        </p:txBody>
      </p:sp>
    </p:spTree>
    <p:extLst>
      <p:ext uri="{BB962C8B-B14F-4D97-AF65-F5344CB8AC3E}">
        <p14:creationId xmlns:p14="http://schemas.microsoft.com/office/powerpoint/2010/main" val="3676876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0" y="624135"/>
            <a:ext cx="9905955" cy="1067013"/>
          </a:xfrm>
        </p:spPr>
        <p:txBody>
          <a:bodyPr>
            <a:noAutofit/>
          </a:bodyPr>
          <a:lstStyle/>
          <a:p>
            <a:r>
              <a:rPr lang="en-US" sz="2800" dirty="0" smtClean="0"/>
              <a:t/>
            </a:r>
            <a:br>
              <a:rPr lang="en-US" sz="2800" dirty="0" smtClean="0"/>
            </a:br>
            <a:r>
              <a:rPr lang="en-US" sz="4000" b="1" dirty="0" smtClean="0">
                <a:solidFill>
                  <a:schemeClr val="bg1"/>
                </a:solidFill>
              </a:rPr>
              <a:t>Invoice Modification Scheme</a:t>
            </a:r>
            <a:r>
              <a:rPr lang="en-US" sz="4000" dirty="0" smtClean="0">
                <a:solidFill>
                  <a:schemeClr val="bg1"/>
                </a:solidFill>
              </a:rPr>
              <a:t/>
            </a:r>
            <a:br>
              <a:rPr lang="en-US" sz="4000" dirty="0" smtClean="0">
                <a:solidFill>
                  <a:schemeClr val="bg1"/>
                </a:solidFill>
              </a:rPr>
            </a:br>
            <a:r>
              <a:rPr lang="en-US" sz="2800" dirty="0" smtClean="0">
                <a:solidFill>
                  <a:schemeClr val="bg1"/>
                </a:solidFill>
              </a:rPr>
              <a:t>first type of fraud</a:t>
            </a:r>
            <a:r>
              <a:rPr lang="en-US" sz="4400" dirty="0" smtClean="0"/>
              <a:t/>
            </a:r>
            <a:br>
              <a:rPr lang="en-US" sz="4400" dirty="0" smtClean="0"/>
            </a:br>
            <a:endParaRPr lang="en-US" sz="4400" dirty="0"/>
          </a:p>
        </p:txBody>
      </p:sp>
      <p:sp>
        <p:nvSpPr>
          <p:cNvPr id="3" name="Text Placeholder 2"/>
          <p:cNvSpPr>
            <a:spLocks noGrp="1"/>
          </p:cNvSpPr>
          <p:nvPr>
            <p:ph type="body" sz="half" idx="2"/>
          </p:nvPr>
        </p:nvSpPr>
        <p:spPr>
          <a:xfrm>
            <a:off x="1141410" y="1691148"/>
            <a:ext cx="9904459" cy="2851353"/>
          </a:xfrm>
        </p:spPr>
        <p:txBody>
          <a:bodyPr>
            <a:normAutofit/>
          </a:bodyPr>
          <a:lstStyle/>
          <a:p>
            <a:r>
              <a:rPr lang="en-US" sz="2400" b="1" dirty="0" smtClean="0">
                <a:solidFill>
                  <a:schemeClr val="bg1"/>
                </a:solidFill>
                <a:latin typeface="+mj-lt"/>
              </a:rPr>
              <a:t>Definition: </a:t>
            </a:r>
          </a:p>
          <a:p>
            <a:pPr lvl="1"/>
            <a:r>
              <a:rPr lang="en-US" sz="2400" b="1" i="1" dirty="0">
                <a:solidFill>
                  <a:schemeClr val="bg1"/>
                </a:solidFill>
                <a:latin typeface="+mj-lt"/>
              </a:rPr>
              <a:t>“A sophisticated scam targeting businesses working with foreign suppliers and/or businesses that regularly perform wire transfer payments. The scam is carried out by compromising legitimate business e-mail accounts through social engineering or computer intrusion techniques to conduct unauthorized transfers of funds.” </a:t>
            </a:r>
            <a:r>
              <a:rPr lang="en-US" sz="2400" b="1" dirty="0">
                <a:solidFill>
                  <a:schemeClr val="bg1"/>
                </a:solidFill>
              </a:rPr>
              <a:t>	</a:t>
            </a:r>
          </a:p>
          <a:p>
            <a:endParaRPr lang="en-US" dirty="0"/>
          </a:p>
        </p:txBody>
      </p:sp>
      <p:pic>
        <p:nvPicPr>
          <p:cNvPr id="1026" name="Picture 2" descr="Image result for cyber hac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143" y="3923280"/>
            <a:ext cx="3044825" cy="202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480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914" y="658760"/>
            <a:ext cx="9905955" cy="816472"/>
          </a:xfrm>
        </p:spPr>
        <p:txBody>
          <a:bodyPr>
            <a:noAutofit/>
          </a:bodyPr>
          <a:lstStyle/>
          <a:p>
            <a:r>
              <a:rPr lang="en-US" sz="4000" b="1" dirty="0" smtClean="0">
                <a:solidFill>
                  <a:schemeClr val="bg1"/>
                </a:solidFill>
              </a:rPr>
              <a:t>Invoice Modification Scheme</a:t>
            </a:r>
            <a:endParaRPr lang="en-US" sz="4000" b="1" dirty="0">
              <a:solidFill>
                <a:schemeClr val="bg1"/>
              </a:solidFill>
            </a:endParaRPr>
          </a:p>
        </p:txBody>
      </p:sp>
      <p:sp>
        <p:nvSpPr>
          <p:cNvPr id="3" name="Text Placeholder 2"/>
          <p:cNvSpPr>
            <a:spLocks noGrp="1"/>
          </p:cNvSpPr>
          <p:nvPr>
            <p:ph type="body" sz="half" idx="2"/>
          </p:nvPr>
        </p:nvSpPr>
        <p:spPr>
          <a:xfrm>
            <a:off x="1139914" y="1697441"/>
            <a:ext cx="9904459" cy="4297444"/>
          </a:xfrm>
        </p:spPr>
        <p:txBody>
          <a:bodyPr>
            <a:normAutofit/>
          </a:bodyPr>
          <a:lstStyle/>
          <a:p>
            <a:pPr marL="457200" indent="-457200">
              <a:buFont typeface="Arial" panose="020B0604020202020204" pitchFamily="34" charset="0"/>
              <a:buChar char="•"/>
            </a:pPr>
            <a:r>
              <a:rPr lang="en-US" sz="2400" dirty="0">
                <a:solidFill>
                  <a:schemeClr val="bg1"/>
                </a:solidFill>
                <a:latin typeface="+mj-lt"/>
              </a:rPr>
              <a:t>Usually have the following attributes</a:t>
            </a:r>
          </a:p>
          <a:p>
            <a:pPr marL="914400" lvl="1" indent="-457200">
              <a:buFont typeface="Arial" panose="020B0604020202020204" pitchFamily="34" charset="0"/>
              <a:buChar char="•"/>
            </a:pPr>
            <a:r>
              <a:rPr lang="en-US" sz="2400" dirty="0">
                <a:solidFill>
                  <a:schemeClr val="bg1"/>
                </a:solidFill>
                <a:latin typeface="+mj-lt"/>
              </a:rPr>
              <a:t>Businesses using free email accounts are predominately targeted (suppliers as well as buyers)</a:t>
            </a:r>
          </a:p>
          <a:p>
            <a:pPr marL="914400" lvl="1" indent="-457200">
              <a:buFont typeface="Arial" panose="020B0604020202020204" pitchFamily="34" charset="0"/>
              <a:buChar char="•"/>
            </a:pPr>
            <a:r>
              <a:rPr lang="en-US" sz="2400" dirty="0">
                <a:solidFill>
                  <a:schemeClr val="bg1"/>
                </a:solidFill>
                <a:latin typeface="+mj-lt"/>
              </a:rPr>
              <a:t>Spoofed emails that closely mimic a legitimate email</a:t>
            </a:r>
          </a:p>
          <a:p>
            <a:pPr marL="914400" lvl="1" indent="-457200">
              <a:buFont typeface="Arial" panose="020B0604020202020204" pitchFamily="34" charset="0"/>
              <a:buChar char="•"/>
            </a:pPr>
            <a:r>
              <a:rPr lang="en-US" sz="2400" dirty="0">
                <a:solidFill>
                  <a:schemeClr val="bg1"/>
                </a:solidFill>
                <a:latin typeface="+mj-lt"/>
              </a:rPr>
              <a:t>Hacked email accounts – thieves lurk in your email account until they can insert themselves into a transaction</a:t>
            </a:r>
          </a:p>
          <a:p>
            <a:pPr marL="914400" lvl="1" indent="-457200">
              <a:buFont typeface="Arial" panose="020B0604020202020204" pitchFamily="34" charset="0"/>
              <a:buChar char="•"/>
            </a:pPr>
            <a:r>
              <a:rPr lang="en-US" sz="2400" dirty="0">
                <a:solidFill>
                  <a:schemeClr val="bg1"/>
                </a:solidFill>
                <a:latin typeface="+mj-lt"/>
              </a:rPr>
              <a:t>Know the language of the trade</a:t>
            </a:r>
          </a:p>
          <a:p>
            <a:pPr marL="914400" lvl="1" indent="-457200">
              <a:buFont typeface="Arial" panose="020B0604020202020204" pitchFamily="34" charset="0"/>
              <a:buChar char="•"/>
            </a:pPr>
            <a:r>
              <a:rPr lang="en-US" sz="2400" dirty="0">
                <a:solidFill>
                  <a:schemeClr val="bg1"/>
                </a:solidFill>
                <a:latin typeface="+mj-lt"/>
              </a:rPr>
              <a:t>Often use triangular setup – supplier in India (mainly), buyer in another country, bank account in a third country.</a:t>
            </a:r>
          </a:p>
          <a:p>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805471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14311" y="523180"/>
            <a:ext cx="6765159" cy="786581"/>
          </a:xfrm>
        </p:spPr>
        <p:txBody>
          <a:bodyPr>
            <a:normAutofit/>
          </a:bodyPr>
          <a:lstStyle/>
          <a:p>
            <a:r>
              <a:rPr lang="en-US" sz="4400" b="1" dirty="0" smtClean="0"/>
              <a:t>Invoice Modification Scheme</a:t>
            </a:r>
            <a:endParaRPr lang="en-US" sz="4400" b="1" dirty="0"/>
          </a:p>
        </p:txBody>
      </p:sp>
      <p:sp>
        <p:nvSpPr>
          <p:cNvPr id="3" name="Text Placeholder 2"/>
          <p:cNvSpPr>
            <a:spLocks noGrp="1"/>
          </p:cNvSpPr>
          <p:nvPr>
            <p:ph type="body" sz="half" idx="2"/>
          </p:nvPr>
        </p:nvSpPr>
        <p:spPr>
          <a:xfrm>
            <a:off x="7074569" y="1309761"/>
            <a:ext cx="4704901" cy="3657600"/>
          </a:xfrm>
        </p:spPr>
        <p:txBody>
          <a:bodyPr>
            <a:normAutofit/>
          </a:bodyPr>
          <a:lstStyle/>
          <a:p>
            <a:r>
              <a:rPr lang="en-US" sz="2400" b="1" dirty="0">
                <a:latin typeface="+mj-lt"/>
              </a:rPr>
              <a:t>Example email:</a:t>
            </a:r>
          </a:p>
          <a:p>
            <a:pPr lvl="1"/>
            <a:r>
              <a:rPr lang="en-US" sz="2400" b="1" i="1" dirty="0" smtClean="0">
                <a:latin typeface="+mj-lt"/>
              </a:rPr>
              <a:t>“Our </a:t>
            </a:r>
            <a:r>
              <a:rPr lang="en-US" sz="2400" b="1" i="1" dirty="0">
                <a:latin typeface="+mj-lt"/>
              </a:rPr>
              <a:t>bank account in India is undergoing an audit and we cannot access funds.  We request you to transfer the payment to our bank in China so as not to hold up shipping</a:t>
            </a:r>
            <a:r>
              <a:rPr lang="en-US" sz="2400" b="1" i="1" dirty="0" smtClean="0">
                <a:latin typeface="+mj-lt"/>
              </a:rPr>
              <a:t>.”</a:t>
            </a:r>
            <a:endParaRPr lang="en-US" sz="2400" b="1" i="1" dirty="0">
              <a:latin typeface="+mj-lt"/>
            </a:endParaRPr>
          </a:p>
          <a:p>
            <a:endParaRPr lang="en-US" dirty="0"/>
          </a:p>
        </p:txBody>
      </p:sp>
    </p:spTree>
    <p:extLst>
      <p:ext uri="{BB962C8B-B14F-4D97-AF65-F5344CB8AC3E}">
        <p14:creationId xmlns:p14="http://schemas.microsoft.com/office/powerpoint/2010/main" val="1003760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914" y="619433"/>
            <a:ext cx="9905955" cy="1355671"/>
          </a:xfrm>
        </p:spPr>
        <p:txBody>
          <a:bodyPr>
            <a:normAutofit fontScale="90000"/>
          </a:bodyPr>
          <a:lstStyle/>
          <a:p>
            <a:r>
              <a:rPr lang="en-US" sz="4400" b="1" dirty="0" smtClean="0"/>
              <a:t>Impersonating A Retailer</a:t>
            </a:r>
            <a:r>
              <a:rPr lang="en-US" sz="2400" dirty="0" smtClean="0"/>
              <a:t/>
            </a:r>
            <a:br>
              <a:rPr lang="en-US" sz="2400" dirty="0" smtClean="0"/>
            </a:br>
            <a:r>
              <a:rPr lang="en-US" sz="3100" dirty="0" smtClean="0"/>
              <a:t>Second type of fraud</a:t>
            </a:r>
            <a:r>
              <a:rPr lang="en-US" dirty="0" smtClean="0"/>
              <a:t/>
            </a:r>
            <a:br>
              <a:rPr lang="en-US" dirty="0" smtClean="0"/>
            </a:br>
            <a:endParaRPr lang="en-US" sz="2800" dirty="0"/>
          </a:p>
        </p:txBody>
      </p:sp>
      <p:sp>
        <p:nvSpPr>
          <p:cNvPr id="3" name="Text Placeholder 2"/>
          <p:cNvSpPr>
            <a:spLocks noGrp="1"/>
          </p:cNvSpPr>
          <p:nvPr>
            <p:ph type="body" sz="half" idx="2"/>
          </p:nvPr>
        </p:nvSpPr>
        <p:spPr>
          <a:xfrm>
            <a:off x="1141410" y="2113935"/>
            <a:ext cx="9904459" cy="3421625"/>
          </a:xfrm>
        </p:spPr>
        <p:txBody>
          <a:bodyPr>
            <a:normAutofit/>
          </a:bodyPr>
          <a:lstStyle/>
          <a:p>
            <a:r>
              <a:rPr lang="en-US" sz="2400" dirty="0" smtClean="0">
                <a:latin typeface="+mj-lt"/>
              </a:rPr>
              <a:t>Definition:</a:t>
            </a:r>
          </a:p>
          <a:p>
            <a:r>
              <a:rPr lang="en-US" sz="2400" i="1" dirty="0" smtClean="0">
                <a:latin typeface="+mj-lt"/>
              </a:rPr>
              <a:t>“A complicated scam involving impersonating a buyer, altering the usual shipping address and then  </a:t>
            </a:r>
            <a:r>
              <a:rPr lang="en-US" sz="2400" i="1" dirty="0">
                <a:latin typeface="+mj-lt"/>
              </a:rPr>
              <a:t>high value merchandise </a:t>
            </a:r>
            <a:r>
              <a:rPr lang="en-US" sz="2400" i="1" dirty="0" smtClean="0">
                <a:latin typeface="+mj-lt"/>
              </a:rPr>
              <a:t>is shipped </a:t>
            </a:r>
            <a:r>
              <a:rPr lang="en-US" sz="2400" i="1" dirty="0">
                <a:latin typeface="+mj-lt"/>
              </a:rPr>
              <a:t>by various national and international level parcel providers such as DHL, UPS, FedEx and the USPS.  Shipments are either sent to the thieves or redirected by the thieves once in transit”</a:t>
            </a:r>
          </a:p>
          <a:p>
            <a:endParaRPr lang="en-US" sz="2400"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39176">
            <a:off x="9324474" y="683114"/>
            <a:ext cx="2590800" cy="1762125"/>
          </a:xfrm>
          <a:prstGeom prst="rect">
            <a:avLst/>
          </a:prstGeom>
        </p:spPr>
      </p:pic>
    </p:spTree>
    <p:extLst>
      <p:ext uri="{BB962C8B-B14F-4D97-AF65-F5344CB8AC3E}">
        <p14:creationId xmlns:p14="http://schemas.microsoft.com/office/powerpoint/2010/main" val="39817600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0" y="629265"/>
            <a:ext cx="9906001" cy="658761"/>
          </a:xfrm>
        </p:spPr>
        <p:txBody>
          <a:bodyPr>
            <a:noAutofit/>
          </a:bodyPr>
          <a:lstStyle/>
          <a:p>
            <a:r>
              <a:rPr lang="en-US" sz="5400" b="1" dirty="0" smtClean="0">
                <a:solidFill>
                  <a:schemeClr val="bg1"/>
                </a:solidFill>
              </a:rPr>
              <a:t>Impersonation Scheme</a:t>
            </a:r>
            <a:endParaRPr lang="en-US" sz="5400" b="1" dirty="0">
              <a:solidFill>
                <a:schemeClr val="bg1"/>
              </a:solidFill>
            </a:endParaRPr>
          </a:p>
        </p:txBody>
      </p:sp>
      <p:sp>
        <p:nvSpPr>
          <p:cNvPr id="3" name="Text Placeholder 2"/>
          <p:cNvSpPr>
            <a:spLocks noGrp="1"/>
          </p:cNvSpPr>
          <p:nvPr>
            <p:ph type="body" sz="half" idx="2"/>
          </p:nvPr>
        </p:nvSpPr>
        <p:spPr>
          <a:xfrm>
            <a:off x="1141410" y="1522427"/>
            <a:ext cx="9904459" cy="3744517"/>
          </a:xfrm>
        </p:spPr>
        <p:txBody>
          <a:bodyPr>
            <a:normAutofit/>
          </a:bodyPr>
          <a:lstStyle/>
          <a:p>
            <a:pPr marL="742950" lvl="1" indent="-285750">
              <a:buFont typeface="Arial" panose="020B0604020202020204" pitchFamily="34" charset="0"/>
              <a:buChar char="•"/>
            </a:pPr>
            <a:r>
              <a:rPr lang="en-US" sz="2400" dirty="0" smtClean="0">
                <a:solidFill>
                  <a:schemeClr val="bg1"/>
                </a:solidFill>
                <a:latin typeface="+mj-lt"/>
              </a:rPr>
              <a:t>Usually have the following attributes: </a:t>
            </a:r>
          </a:p>
          <a:p>
            <a:pPr marL="1200150" lvl="2" indent="-285750">
              <a:buFont typeface="Arial" panose="020B0604020202020204" pitchFamily="34" charset="0"/>
              <a:buChar char="•"/>
            </a:pPr>
            <a:r>
              <a:rPr lang="en-US" sz="2400" dirty="0" smtClean="0">
                <a:solidFill>
                  <a:schemeClr val="bg1"/>
                </a:solidFill>
                <a:latin typeface="+mj-lt"/>
              </a:rPr>
              <a:t>Very </a:t>
            </a:r>
            <a:r>
              <a:rPr lang="en-US" sz="2400" dirty="0">
                <a:solidFill>
                  <a:schemeClr val="bg1"/>
                </a:solidFill>
                <a:latin typeface="+mj-lt"/>
              </a:rPr>
              <a:t>convincing</a:t>
            </a:r>
          </a:p>
          <a:p>
            <a:pPr marL="1200150" lvl="2" indent="-285750">
              <a:buFont typeface="Arial" panose="020B0604020202020204" pitchFamily="34" charset="0"/>
              <a:buChar char="•"/>
            </a:pPr>
            <a:r>
              <a:rPr lang="en-US" sz="2400" dirty="0">
                <a:solidFill>
                  <a:schemeClr val="bg1"/>
                </a:solidFill>
                <a:latin typeface="+mj-lt"/>
              </a:rPr>
              <a:t>Speak the language of the diamond trade</a:t>
            </a:r>
          </a:p>
          <a:p>
            <a:pPr marL="1200150" lvl="2" indent="-285750">
              <a:buFont typeface="Arial" panose="020B0604020202020204" pitchFamily="34" charset="0"/>
              <a:buChar char="•"/>
            </a:pPr>
            <a:r>
              <a:rPr lang="en-US" sz="2400" dirty="0">
                <a:solidFill>
                  <a:schemeClr val="bg1"/>
                </a:solidFill>
                <a:latin typeface="+mj-lt"/>
              </a:rPr>
              <a:t>Always dangle a bigger deal “Send me the 3ct and we will see about the 4.5 </a:t>
            </a:r>
            <a:r>
              <a:rPr lang="en-US" sz="2400" dirty="0" err="1">
                <a:solidFill>
                  <a:schemeClr val="bg1"/>
                </a:solidFill>
                <a:latin typeface="+mj-lt"/>
              </a:rPr>
              <a:t>ct</a:t>
            </a:r>
            <a:r>
              <a:rPr lang="en-US" sz="2400" dirty="0">
                <a:solidFill>
                  <a:schemeClr val="bg1"/>
                </a:solidFill>
                <a:latin typeface="+mj-lt"/>
              </a:rPr>
              <a:t> later”</a:t>
            </a:r>
          </a:p>
          <a:p>
            <a:pPr marL="1200150" lvl="2" indent="-285750">
              <a:buFont typeface="Arial" panose="020B0604020202020204" pitchFamily="34" charset="0"/>
              <a:buChar char="•"/>
            </a:pPr>
            <a:r>
              <a:rPr lang="en-US" sz="2400" dirty="0">
                <a:solidFill>
                  <a:schemeClr val="bg1"/>
                </a:solidFill>
                <a:latin typeface="+mj-lt"/>
              </a:rPr>
              <a:t>Know who they are dealing with – usually call a seller impersonating an existing customer.  Likely used social engineering/phishing/hacking</a:t>
            </a:r>
          </a:p>
          <a:p>
            <a:pPr marL="1200150" lvl="2" indent="-285750">
              <a:buFont typeface="Arial" panose="020B0604020202020204" pitchFamily="34" charset="0"/>
              <a:buChar char="•"/>
            </a:pPr>
            <a:r>
              <a:rPr lang="en-US" sz="2400" dirty="0">
                <a:solidFill>
                  <a:schemeClr val="bg1"/>
                </a:solidFill>
                <a:latin typeface="+mj-lt"/>
              </a:rPr>
              <a:t>Often coincide with business travel dates</a:t>
            </a:r>
          </a:p>
          <a:p>
            <a:endParaRPr lang="en-US" dirty="0"/>
          </a:p>
        </p:txBody>
      </p:sp>
    </p:spTree>
    <p:extLst>
      <p:ext uri="{BB962C8B-B14F-4D97-AF65-F5344CB8AC3E}">
        <p14:creationId xmlns:p14="http://schemas.microsoft.com/office/powerpoint/2010/main" val="4268391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0" y="609600"/>
            <a:ext cx="5115011" cy="639097"/>
          </a:xfrm>
        </p:spPr>
        <p:txBody>
          <a:bodyPr>
            <a:noAutofit/>
          </a:bodyPr>
          <a:lstStyle/>
          <a:p>
            <a:r>
              <a:rPr lang="en-US" sz="3600" b="1" dirty="0" smtClean="0"/>
              <a:t>The Extent Of The Problem</a:t>
            </a:r>
            <a:endParaRPr lang="en-US" sz="3600" b="1" dirty="0"/>
          </a:p>
        </p:txBody>
      </p:sp>
      <p:sp>
        <p:nvSpPr>
          <p:cNvPr id="3" name="Text Placeholder 2"/>
          <p:cNvSpPr>
            <a:spLocks noGrp="1"/>
          </p:cNvSpPr>
          <p:nvPr>
            <p:ph type="body" sz="half" idx="2"/>
          </p:nvPr>
        </p:nvSpPr>
        <p:spPr>
          <a:xfrm>
            <a:off x="1141410" y="1383631"/>
            <a:ext cx="4343494" cy="4030580"/>
          </a:xfrm>
        </p:spPr>
        <p:txBody>
          <a:bodyPr>
            <a:normAutofit/>
          </a:bodyPr>
          <a:lstStyle/>
          <a:p>
            <a:pPr marL="342900" indent="-342900">
              <a:buFont typeface="Arial" panose="020B0604020202020204" pitchFamily="34" charset="0"/>
              <a:buChar char="•"/>
            </a:pPr>
            <a:r>
              <a:rPr lang="en-US" sz="2800" b="1" dirty="0" smtClean="0">
                <a:latin typeface="+mj-lt"/>
              </a:rPr>
              <a:t>We have reported to us over 30 cases since 2015</a:t>
            </a:r>
          </a:p>
          <a:p>
            <a:pPr marL="342900" indent="-342900">
              <a:buFont typeface="Arial" panose="020B0604020202020204" pitchFamily="34" charset="0"/>
              <a:buChar char="•"/>
            </a:pPr>
            <a:r>
              <a:rPr lang="en-US" sz="2800" b="1" dirty="0" smtClean="0">
                <a:latin typeface="+mj-lt"/>
              </a:rPr>
              <a:t>USD value of stolen money is over $400,000 that we know of</a:t>
            </a:r>
          </a:p>
          <a:p>
            <a:pPr marL="342900" indent="-342900">
              <a:buFont typeface="Arial" panose="020B0604020202020204" pitchFamily="34" charset="0"/>
              <a:buChar char="•"/>
            </a:pPr>
            <a:r>
              <a:rPr lang="en-US" sz="2800" b="1" dirty="0" smtClean="0">
                <a:latin typeface="+mj-lt"/>
              </a:rPr>
              <a:t>Many cases are not reported to us, especially impersonation schemes</a:t>
            </a:r>
            <a:endParaRPr lang="en-US" sz="2800" b="1" dirty="0">
              <a:latin typeface="+mj-lt"/>
            </a:endParaRPr>
          </a:p>
        </p:txBody>
      </p:sp>
    </p:spTree>
    <p:extLst>
      <p:ext uri="{BB962C8B-B14F-4D97-AF65-F5344CB8AC3E}">
        <p14:creationId xmlns:p14="http://schemas.microsoft.com/office/powerpoint/2010/main" val="944698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410" y="262882"/>
            <a:ext cx="5101390" cy="776749"/>
          </a:xfrm>
        </p:spPr>
        <p:txBody>
          <a:bodyPr>
            <a:noAutofit/>
          </a:bodyPr>
          <a:lstStyle/>
          <a:p>
            <a:r>
              <a:rPr lang="en-US" sz="4400" b="1" dirty="0" smtClean="0">
                <a:solidFill>
                  <a:schemeClr val="bg1"/>
                </a:solidFill>
              </a:rPr>
              <a:t>So What Can We Do?</a:t>
            </a:r>
            <a:endParaRPr lang="en-US" sz="4400" b="1" dirty="0">
              <a:solidFill>
                <a:schemeClr val="bg1"/>
              </a:solidFill>
            </a:endParaRPr>
          </a:p>
        </p:txBody>
      </p:sp>
      <p:sp>
        <p:nvSpPr>
          <p:cNvPr id="3" name="Text Placeholder 2"/>
          <p:cNvSpPr>
            <a:spLocks noGrp="1"/>
          </p:cNvSpPr>
          <p:nvPr>
            <p:ph type="body" sz="half" idx="2"/>
          </p:nvPr>
        </p:nvSpPr>
        <p:spPr>
          <a:xfrm>
            <a:off x="156410" y="1352454"/>
            <a:ext cx="4381084" cy="4795683"/>
          </a:xfrm>
        </p:spPr>
        <p:txBody>
          <a:bodyPr>
            <a:noAutofit/>
          </a:bodyPr>
          <a:lstStyle/>
          <a:p>
            <a:pPr marL="457200" indent="-457200">
              <a:buFont typeface="Arial" panose="020B0604020202020204" pitchFamily="34" charset="0"/>
              <a:buChar char="•"/>
            </a:pPr>
            <a:r>
              <a:rPr lang="en-US" sz="2800" b="1" dirty="0">
                <a:solidFill>
                  <a:schemeClr val="bg1"/>
                </a:solidFill>
                <a:latin typeface="+mj-lt"/>
              </a:rPr>
              <a:t>There is no magic cure</a:t>
            </a:r>
          </a:p>
          <a:p>
            <a:pPr marL="457200" indent="-457200">
              <a:buFont typeface="Arial" panose="020B0604020202020204" pitchFamily="34" charset="0"/>
              <a:buChar char="•"/>
            </a:pPr>
            <a:r>
              <a:rPr lang="en-US" sz="2800" b="1" dirty="0">
                <a:solidFill>
                  <a:schemeClr val="bg1"/>
                </a:solidFill>
                <a:latin typeface="+mj-lt"/>
              </a:rPr>
              <a:t>The scam industry is like any other.  It thrives on innovation.  </a:t>
            </a:r>
            <a:endParaRPr lang="en-US" sz="2800" b="1" dirty="0" smtClean="0">
              <a:solidFill>
                <a:schemeClr val="bg1"/>
              </a:solidFill>
              <a:latin typeface="+mj-lt"/>
            </a:endParaRPr>
          </a:p>
          <a:p>
            <a:pPr marL="457200" indent="-457200">
              <a:buFont typeface="Arial" panose="020B0604020202020204" pitchFamily="34" charset="0"/>
              <a:buChar char="•"/>
            </a:pPr>
            <a:r>
              <a:rPr lang="en-US" sz="2800" b="1" dirty="0" smtClean="0">
                <a:solidFill>
                  <a:schemeClr val="bg1"/>
                </a:solidFill>
                <a:latin typeface="+mj-lt"/>
              </a:rPr>
              <a:t>You </a:t>
            </a:r>
            <a:r>
              <a:rPr lang="en-US" sz="2800" b="1" dirty="0">
                <a:solidFill>
                  <a:schemeClr val="bg1"/>
                </a:solidFill>
                <a:latin typeface="+mj-lt"/>
              </a:rPr>
              <a:t>may not fall for the Nigerian </a:t>
            </a:r>
            <a:r>
              <a:rPr lang="en-US" sz="2800" b="1" dirty="0" smtClean="0">
                <a:solidFill>
                  <a:schemeClr val="bg1"/>
                </a:solidFill>
                <a:latin typeface="+mj-lt"/>
              </a:rPr>
              <a:t>Astronaut </a:t>
            </a:r>
            <a:r>
              <a:rPr lang="en-US" sz="2800" b="1" dirty="0">
                <a:solidFill>
                  <a:schemeClr val="bg1"/>
                </a:solidFill>
                <a:latin typeface="+mj-lt"/>
              </a:rPr>
              <a:t>scheme, but it is possible you would pay an invoice for goods you ordered without checking the bank details</a:t>
            </a:r>
          </a:p>
          <a:p>
            <a:endParaRPr lang="en-US" sz="2800" dirty="0"/>
          </a:p>
        </p:txBody>
      </p:sp>
    </p:spTree>
    <p:extLst>
      <p:ext uri="{BB962C8B-B14F-4D97-AF65-F5344CB8AC3E}">
        <p14:creationId xmlns:p14="http://schemas.microsoft.com/office/powerpoint/2010/main" val="4200281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1630" y="1317263"/>
            <a:ext cx="9905955" cy="786582"/>
          </a:xfrm>
        </p:spPr>
        <p:txBody>
          <a:bodyPr>
            <a:normAutofit/>
          </a:bodyPr>
          <a:lstStyle/>
          <a:p>
            <a:r>
              <a:rPr lang="en-US" sz="4800" b="1" dirty="0" smtClean="0"/>
              <a:t>How Do We Protect Ourselves?</a:t>
            </a:r>
            <a:endParaRPr lang="en-US" sz="4800" b="1" dirty="0"/>
          </a:p>
        </p:txBody>
      </p:sp>
      <p:sp>
        <p:nvSpPr>
          <p:cNvPr id="3" name="Text Placeholder 2"/>
          <p:cNvSpPr>
            <a:spLocks noGrp="1"/>
          </p:cNvSpPr>
          <p:nvPr>
            <p:ph type="body" sz="half" idx="2"/>
          </p:nvPr>
        </p:nvSpPr>
        <p:spPr>
          <a:xfrm>
            <a:off x="1033126" y="2200100"/>
            <a:ext cx="9904459" cy="3202562"/>
          </a:xfrm>
        </p:spPr>
        <p:txBody>
          <a:bodyPr>
            <a:normAutofit/>
          </a:bodyPr>
          <a:lstStyle/>
          <a:p>
            <a:pPr marL="457200" indent="-457200">
              <a:buFont typeface="Arial" panose="020B0604020202020204" pitchFamily="34" charset="0"/>
              <a:buChar char="•"/>
            </a:pPr>
            <a:r>
              <a:rPr lang="en-US" sz="3600" b="1" dirty="0">
                <a:latin typeface="+mj-lt"/>
              </a:rPr>
              <a:t>There are three main thrusts to protection</a:t>
            </a:r>
          </a:p>
          <a:p>
            <a:pPr marL="914400" lvl="1" indent="-457200">
              <a:buFont typeface="Arial" panose="020B0604020202020204" pitchFamily="34" charset="0"/>
              <a:buChar char="•"/>
            </a:pPr>
            <a:r>
              <a:rPr lang="en-US" sz="3600" b="1" dirty="0">
                <a:latin typeface="+mj-lt"/>
              </a:rPr>
              <a:t>Cyber security</a:t>
            </a:r>
          </a:p>
          <a:p>
            <a:pPr marL="914400" lvl="1" indent="-457200">
              <a:buFont typeface="Arial" panose="020B0604020202020204" pitchFamily="34" charset="0"/>
              <a:buChar char="•"/>
            </a:pPr>
            <a:r>
              <a:rPr lang="en-US" sz="3600" b="1" dirty="0">
                <a:latin typeface="+mj-lt"/>
              </a:rPr>
              <a:t>Vigilance and common sense</a:t>
            </a:r>
          </a:p>
          <a:p>
            <a:pPr marL="914400" lvl="1" indent="-457200">
              <a:buFont typeface="Arial" panose="020B0604020202020204" pitchFamily="34" charset="0"/>
              <a:buChar char="•"/>
            </a:pPr>
            <a:r>
              <a:rPr lang="en-US" sz="3600" b="1" dirty="0">
                <a:latin typeface="+mj-lt"/>
              </a:rPr>
              <a:t>Safe trading methods</a:t>
            </a:r>
          </a:p>
          <a:p>
            <a:endParaRPr lang="en-US" dirty="0"/>
          </a:p>
        </p:txBody>
      </p:sp>
    </p:spTree>
    <p:extLst>
      <p:ext uri="{BB962C8B-B14F-4D97-AF65-F5344CB8AC3E}">
        <p14:creationId xmlns:p14="http://schemas.microsoft.com/office/powerpoint/2010/main" val="2933006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3000"/>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0" y="580104"/>
            <a:ext cx="9905955" cy="786580"/>
          </a:xfrm>
        </p:spPr>
        <p:txBody>
          <a:bodyPr>
            <a:noAutofit/>
          </a:bodyPr>
          <a:lstStyle/>
          <a:p>
            <a:r>
              <a:rPr lang="en-US" sz="6000" b="1" dirty="0">
                <a:solidFill>
                  <a:schemeClr val="tx1">
                    <a:lumMod val="95000"/>
                    <a:lumOff val="5000"/>
                  </a:schemeClr>
                </a:solidFill>
              </a:rPr>
              <a:t>Cyber</a:t>
            </a:r>
            <a:r>
              <a:rPr lang="en-US" sz="6000" b="1" dirty="0" smtClean="0">
                <a:solidFill>
                  <a:schemeClr val="tx1">
                    <a:lumMod val="95000"/>
                    <a:lumOff val="5000"/>
                  </a:schemeClr>
                </a:solidFill>
                <a:effectLst>
                  <a:outerShdw blurRad="38100" dist="38100" dir="2700000" algn="tl">
                    <a:srgbClr val="000000">
                      <a:alpha val="43137"/>
                    </a:srgbClr>
                  </a:outerShdw>
                </a:effectLst>
              </a:rPr>
              <a:t> </a:t>
            </a:r>
            <a:r>
              <a:rPr lang="en-US" sz="6000" b="1" dirty="0">
                <a:solidFill>
                  <a:schemeClr val="tx1">
                    <a:lumMod val="95000"/>
                    <a:lumOff val="5000"/>
                  </a:schemeClr>
                </a:solidFill>
              </a:rPr>
              <a:t>Security</a:t>
            </a:r>
            <a:r>
              <a:rPr lang="en-US" sz="6000" b="1" dirty="0" smtClean="0">
                <a:solidFill>
                  <a:schemeClr val="tx1">
                    <a:lumMod val="95000"/>
                    <a:lumOff val="5000"/>
                  </a:schemeClr>
                </a:solidFill>
                <a:effectLst>
                  <a:outerShdw blurRad="38100" dist="38100" dir="2700000" algn="tl">
                    <a:srgbClr val="000000">
                      <a:alpha val="43137"/>
                    </a:srgbClr>
                  </a:outerShdw>
                </a:effectLst>
              </a:rPr>
              <a:t> </a:t>
            </a:r>
            <a:endParaRPr lang="en-US" sz="6000" b="1" dirty="0">
              <a:solidFill>
                <a:schemeClr val="tx1">
                  <a:lumMod val="95000"/>
                  <a:lumOff val="5000"/>
                </a:schemeClr>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106" y="6208295"/>
            <a:ext cx="1971066" cy="615032"/>
          </a:xfrm>
          <a:prstGeom prst="rect">
            <a:avLst/>
          </a:prstGeom>
        </p:spPr>
      </p:pic>
      <p:sp>
        <p:nvSpPr>
          <p:cNvPr id="3" name="Text Placeholder 2"/>
          <p:cNvSpPr>
            <a:spLocks noGrp="1"/>
          </p:cNvSpPr>
          <p:nvPr>
            <p:ph type="body" sz="half" idx="2"/>
          </p:nvPr>
        </p:nvSpPr>
        <p:spPr>
          <a:xfrm>
            <a:off x="1142906" y="1743456"/>
            <a:ext cx="9904459" cy="1894478"/>
          </a:xfrm>
        </p:spPr>
        <p:txBody>
          <a:bodyPr>
            <a:normAutofit lnSpcReduction="10000"/>
          </a:bodyPr>
          <a:lstStyle/>
          <a:p>
            <a:pPr lvl="1" indent="-457200">
              <a:spcBef>
                <a:spcPts val="1000"/>
              </a:spcBef>
              <a:buFont typeface="Arial" panose="020B0604020202020204" pitchFamily="34" charset="0"/>
              <a:buChar char="•"/>
            </a:pPr>
            <a:r>
              <a:rPr lang="en-US" sz="3200" b="1" dirty="0">
                <a:solidFill>
                  <a:schemeClr val="tx1">
                    <a:lumMod val="95000"/>
                    <a:lumOff val="5000"/>
                  </a:schemeClr>
                </a:solidFill>
                <a:effectLst>
                  <a:outerShdw blurRad="38100" dist="38100" dir="2700000" algn="tl">
                    <a:srgbClr val="000000">
                      <a:alpha val="43137"/>
                    </a:srgbClr>
                  </a:outerShdw>
                </a:effectLst>
                <a:latin typeface="+mj-lt"/>
              </a:rPr>
              <a:t>Connected computers and networks are unsafe.</a:t>
            </a:r>
          </a:p>
          <a:p>
            <a:pPr lvl="1" indent="-457200">
              <a:spcBef>
                <a:spcPts val="1000"/>
              </a:spcBef>
              <a:buFont typeface="Arial" panose="020B0604020202020204" pitchFamily="34" charset="0"/>
              <a:buChar char="•"/>
            </a:pPr>
            <a:r>
              <a:rPr lang="en-US" sz="3200" b="1" dirty="0">
                <a:solidFill>
                  <a:schemeClr val="tx1">
                    <a:lumMod val="95000"/>
                    <a:lumOff val="5000"/>
                  </a:schemeClr>
                </a:solidFill>
                <a:effectLst>
                  <a:outerShdw blurRad="38100" dist="38100" dir="2700000" algn="tl">
                    <a:srgbClr val="000000">
                      <a:alpha val="43137"/>
                    </a:srgbClr>
                  </a:outerShdw>
                </a:effectLst>
                <a:latin typeface="+mj-lt"/>
              </a:rPr>
              <a:t>The question isn’t securing your systems against break in.  Its how long before you find out you are hacked and how you react to it.</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6507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10000" b="-1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30937" y="406301"/>
            <a:ext cx="9437325" cy="1318953"/>
          </a:xfrm>
          <a:noFill/>
        </p:spPr>
        <p:txBody>
          <a:bodyPr>
            <a:normAutofit/>
          </a:bodyPr>
          <a:lstStyle/>
          <a:p>
            <a:r>
              <a:rPr lang="en-US" sz="5400" b="1" dirty="0" smtClean="0"/>
              <a:t>RapNet And The Rapaport Group</a:t>
            </a:r>
            <a:endParaRPr lang="en-US" sz="5400" b="1" dirty="0"/>
          </a:p>
        </p:txBody>
      </p:sp>
      <p:sp>
        <p:nvSpPr>
          <p:cNvPr id="7" name="Rectangle 3"/>
          <p:cNvSpPr txBox="1">
            <a:spLocks noChangeArrowheads="1"/>
          </p:cNvSpPr>
          <p:nvPr/>
        </p:nvSpPr>
        <p:spPr>
          <a:xfrm>
            <a:off x="1330937" y="1508687"/>
            <a:ext cx="10087031" cy="4843986"/>
          </a:xfrm>
          <a:prstGeom prst="rect">
            <a:avLst/>
          </a:prstGeom>
          <a:noFill/>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Font typeface="Arial" panose="020B0604020202020204" pitchFamily="34" charset="0"/>
              <a:buNone/>
            </a:pPr>
            <a:r>
              <a:rPr lang="en-US" sz="2800" b="1" dirty="0" smtClean="0">
                <a:effectLst>
                  <a:outerShdw blurRad="38100" dist="38100" dir="2700000" algn="tl">
                    <a:srgbClr val="000000">
                      <a:alpha val="43137"/>
                    </a:srgbClr>
                  </a:outerShdw>
                </a:effectLst>
                <a:latin typeface="+mj-lt"/>
                <a:cs typeface="Arial" panose="020B0604020202020204" pitchFamily="34" charset="0"/>
              </a:rPr>
              <a:t>Rapaport Values:</a:t>
            </a:r>
          </a:p>
          <a:p>
            <a:pPr marL="0" indent="0" algn="just">
              <a:buFont typeface="Arial" panose="020B0604020202020204" pitchFamily="34" charset="0"/>
              <a:buNone/>
            </a:pPr>
            <a:r>
              <a:rPr lang="en-US" sz="2800" b="1" i="1" u="sng" dirty="0" smtClean="0">
                <a:solidFill>
                  <a:schemeClr val="tx1">
                    <a:lumMod val="95000"/>
                    <a:lumOff val="5000"/>
                  </a:schemeClr>
                </a:solidFill>
                <a:latin typeface="+mj-lt"/>
                <a:cs typeface="Arial" panose="020B0604020202020204" pitchFamily="34" charset="0"/>
              </a:rPr>
              <a:t>Ethical, Transparent, Competitive, Efficient Markets</a:t>
            </a:r>
          </a:p>
          <a:p>
            <a:pPr marL="457200" indent="-457200" algn="just"/>
            <a:r>
              <a:rPr lang="en-US" sz="2800" b="1" dirty="0" smtClean="0">
                <a:solidFill>
                  <a:schemeClr val="tx1">
                    <a:lumMod val="95000"/>
                    <a:lumOff val="5000"/>
                  </a:schemeClr>
                </a:solidFill>
                <a:latin typeface="+mj-lt"/>
                <a:cs typeface="Arial" panose="020B0604020202020204" pitchFamily="34" charset="0"/>
              </a:rPr>
              <a:t>Background</a:t>
            </a:r>
          </a:p>
          <a:p>
            <a:pPr marL="857250" lvl="1" indent="-457200" algn="just"/>
            <a:r>
              <a:rPr lang="en-US" sz="2800" b="1" dirty="0" smtClean="0">
                <a:solidFill>
                  <a:schemeClr val="tx1">
                    <a:lumMod val="95000"/>
                    <a:lumOff val="5000"/>
                  </a:schemeClr>
                </a:solidFill>
                <a:latin typeface="+mj-lt"/>
                <a:cs typeface="Arial" panose="020B0604020202020204" pitchFamily="34" charset="0"/>
              </a:rPr>
              <a:t>Established in 1978</a:t>
            </a:r>
          </a:p>
          <a:p>
            <a:pPr marL="857250" lvl="1" indent="-457200" algn="just"/>
            <a:r>
              <a:rPr lang="en-US" sz="2800" b="1" dirty="0" smtClean="0">
                <a:solidFill>
                  <a:schemeClr val="tx1">
                    <a:lumMod val="95000"/>
                    <a:lumOff val="5000"/>
                  </a:schemeClr>
                </a:solidFill>
                <a:latin typeface="+mj-lt"/>
                <a:cs typeface="Arial" panose="020B0604020202020204" pitchFamily="34" charset="0"/>
              </a:rPr>
              <a:t>Global, 230 Employees, 7 Offices, 5 Countries</a:t>
            </a:r>
          </a:p>
          <a:p>
            <a:pPr marL="857250" lvl="1" indent="-457200" algn="just"/>
            <a:r>
              <a:rPr lang="en-US" sz="2800" b="1" dirty="0" smtClean="0">
                <a:solidFill>
                  <a:schemeClr val="tx1">
                    <a:lumMod val="95000"/>
                    <a:lumOff val="5000"/>
                  </a:schemeClr>
                </a:solidFill>
                <a:latin typeface="+mj-lt"/>
                <a:cs typeface="Arial" panose="020B0604020202020204" pitchFamily="34" charset="0"/>
              </a:rPr>
              <a:t>Over 20,000 clients in 121 Countries</a:t>
            </a:r>
          </a:p>
          <a:p>
            <a:pPr marL="857250" lvl="1" indent="-457200" algn="just"/>
            <a:r>
              <a:rPr lang="en-US" sz="2800" b="1" dirty="0" smtClean="0">
                <a:solidFill>
                  <a:schemeClr val="tx1">
                    <a:lumMod val="95000"/>
                    <a:lumOff val="5000"/>
                  </a:schemeClr>
                </a:solidFill>
                <a:latin typeface="+mj-lt"/>
                <a:cs typeface="Arial" panose="020B0604020202020204" pitchFamily="34" charset="0"/>
              </a:rPr>
              <a:t>Added Value Services</a:t>
            </a:r>
          </a:p>
          <a:p>
            <a:pPr marL="857250" lvl="1" indent="-457200" algn="just"/>
            <a:r>
              <a:rPr lang="en-US" sz="2800" b="1" dirty="0" smtClean="0">
                <a:solidFill>
                  <a:schemeClr val="tx1">
                    <a:lumMod val="95000"/>
                    <a:lumOff val="5000"/>
                  </a:schemeClr>
                </a:solidFill>
                <a:latin typeface="+mj-lt"/>
                <a:cs typeface="Arial" panose="020B0604020202020204" pitchFamily="34" charset="0"/>
              </a:rPr>
              <a:t>Do not trade diamonds on our own account</a:t>
            </a:r>
          </a:p>
          <a:p>
            <a:pPr marL="857250" lvl="1" indent="-457200" algn="just"/>
            <a:endParaRPr lang="en-US" sz="2400" dirty="0" smtClean="0">
              <a:latin typeface="+mj-lt"/>
              <a:cs typeface="Arial" panose="020B0604020202020204" pitchFamily="34" charset="0"/>
            </a:endParaRPr>
          </a:p>
          <a:p>
            <a:pPr marL="0" indent="0" algn="just">
              <a:buFont typeface="Arial" panose="020B0604020202020204" pitchFamily="34" charset="0"/>
              <a:buNone/>
            </a:pPr>
            <a:endParaRPr lang="en-US" dirty="0" smtClean="0">
              <a:latin typeface="+mj-lt"/>
              <a:cs typeface="Arial" panose="020B0604020202020204" pitchFamily="34" charset="0"/>
            </a:endParaRPr>
          </a:p>
        </p:txBody>
      </p:sp>
    </p:spTree>
    <p:extLst>
      <p:ext uri="{BB962C8B-B14F-4D97-AF65-F5344CB8AC3E}">
        <p14:creationId xmlns:p14="http://schemas.microsoft.com/office/powerpoint/2010/main" val="1213444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0" y="589935"/>
            <a:ext cx="9905955" cy="668594"/>
          </a:xfrm>
        </p:spPr>
        <p:txBody>
          <a:bodyPr>
            <a:noAutofit/>
          </a:bodyPr>
          <a:lstStyle/>
          <a:p>
            <a:r>
              <a:rPr lang="en-US" sz="6000" b="1" dirty="0" smtClean="0"/>
              <a:t>Vigilance &amp; Common Sense</a:t>
            </a:r>
            <a:endParaRPr lang="en-US" sz="6000" b="1" dirty="0"/>
          </a:p>
        </p:txBody>
      </p:sp>
      <p:sp>
        <p:nvSpPr>
          <p:cNvPr id="3" name="Text Placeholder 2"/>
          <p:cNvSpPr>
            <a:spLocks noGrp="1"/>
          </p:cNvSpPr>
          <p:nvPr>
            <p:ph type="body" sz="half" idx="2"/>
          </p:nvPr>
        </p:nvSpPr>
        <p:spPr>
          <a:xfrm>
            <a:off x="1141410" y="1725479"/>
            <a:ext cx="10252495" cy="4699384"/>
          </a:xfrm>
        </p:spPr>
        <p:txBody>
          <a:bodyPr>
            <a:normAutofit/>
          </a:bodyPr>
          <a:lstStyle/>
          <a:p>
            <a:pPr marL="285750" indent="-285750">
              <a:buFont typeface="Arial" panose="020B0604020202020204" pitchFamily="34" charset="0"/>
              <a:buChar char="•"/>
            </a:pPr>
            <a:r>
              <a:rPr lang="en-US" sz="2800" dirty="0">
                <a:latin typeface="+mj-lt"/>
              </a:rPr>
              <a:t>Take extra precaution in the case of a first time customer/supplier OR if the shipping address or bank details of an existing customer changes</a:t>
            </a:r>
          </a:p>
          <a:p>
            <a:pPr marL="285750" indent="-285750">
              <a:buFont typeface="Arial" panose="020B0604020202020204" pitchFamily="34" charset="0"/>
              <a:buChar char="•"/>
            </a:pPr>
            <a:r>
              <a:rPr lang="en-US" sz="2800" dirty="0">
                <a:latin typeface="+mj-lt"/>
              </a:rPr>
              <a:t>Before making a payment, call the seller to confirm and verify their banking details</a:t>
            </a:r>
          </a:p>
          <a:p>
            <a:pPr marL="285750" indent="-285750">
              <a:buFont typeface="Arial" panose="020B0604020202020204" pitchFamily="34" charset="0"/>
              <a:buChar char="•"/>
            </a:pPr>
            <a:r>
              <a:rPr lang="en-US" sz="2800" dirty="0">
                <a:latin typeface="+mj-lt"/>
              </a:rPr>
              <a:t>Make sure account names on the bank wire information match the seller company names.</a:t>
            </a:r>
          </a:p>
          <a:p>
            <a:pPr marL="285750" indent="-285750">
              <a:buFont typeface="Arial" panose="020B0604020202020204" pitchFamily="34" charset="0"/>
              <a:buChar char="•"/>
            </a:pPr>
            <a:r>
              <a:rPr lang="en-US" sz="2800" dirty="0">
                <a:latin typeface="+mj-lt"/>
              </a:rPr>
              <a:t>Only transfer money to a bank located in the same city as the seller. Any other transfer should be confirmed by telephone with the seller.</a:t>
            </a:r>
          </a:p>
          <a:p>
            <a:endParaRPr lang="en-US" dirty="0"/>
          </a:p>
        </p:txBody>
      </p:sp>
    </p:spTree>
    <p:extLst>
      <p:ext uri="{BB962C8B-B14F-4D97-AF65-F5344CB8AC3E}">
        <p14:creationId xmlns:p14="http://schemas.microsoft.com/office/powerpoint/2010/main" val="2684384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34728" y="240632"/>
            <a:ext cx="4535110" cy="1135884"/>
          </a:xfrm>
        </p:spPr>
        <p:txBody>
          <a:bodyPr>
            <a:noAutofit/>
          </a:bodyPr>
          <a:lstStyle/>
          <a:p>
            <a:r>
              <a:rPr lang="en-US" sz="4000" b="1" dirty="0" smtClean="0"/>
              <a:t>Safe Trading Methods</a:t>
            </a:r>
            <a:endParaRPr lang="en-US" sz="4000" b="1" dirty="0"/>
          </a:p>
        </p:txBody>
      </p:sp>
      <p:sp>
        <p:nvSpPr>
          <p:cNvPr id="3" name="Text Placeholder 2"/>
          <p:cNvSpPr>
            <a:spLocks noGrp="1"/>
          </p:cNvSpPr>
          <p:nvPr>
            <p:ph type="body" sz="half" idx="2"/>
          </p:nvPr>
        </p:nvSpPr>
        <p:spPr>
          <a:xfrm>
            <a:off x="7253452" y="1376516"/>
            <a:ext cx="4296864" cy="5252884"/>
          </a:xfrm>
          <a:solidFill>
            <a:schemeClr val="bg2"/>
          </a:solidFill>
        </p:spPr>
        <p:txBody>
          <a:bodyPr>
            <a:normAutofit/>
          </a:bodyPr>
          <a:lstStyle/>
          <a:p>
            <a:pPr marL="285750" indent="-285750">
              <a:buFont typeface="Arial" panose="020B0604020202020204" pitchFamily="34" charset="0"/>
              <a:buChar char="•"/>
            </a:pPr>
            <a:r>
              <a:rPr lang="en-US" sz="2400" b="1" dirty="0">
                <a:latin typeface="+mj-lt"/>
              </a:rPr>
              <a:t>RapNet educates </a:t>
            </a:r>
            <a:r>
              <a:rPr lang="en-US" sz="2400" b="1" dirty="0" smtClean="0">
                <a:latin typeface="+mj-lt"/>
              </a:rPr>
              <a:t>its </a:t>
            </a:r>
            <a:r>
              <a:rPr lang="en-US" sz="2400" b="1" dirty="0">
                <a:latin typeface="+mj-lt"/>
              </a:rPr>
              <a:t>members.  We post blogs on safe trading, have a safety and security center, announce each time a fraud is reported to us.  However, this does not stop the thieves nor does the supply of victims dry up.</a:t>
            </a:r>
          </a:p>
          <a:p>
            <a:pPr marL="285750" indent="-285750">
              <a:buFont typeface="Arial" panose="020B0604020202020204" pitchFamily="34" charset="0"/>
              <a:buChar char="•"/>
            </a:pPr>
            <a:r>
              <a:rPr lang="en-US" sz="2400" b="1" dirty="0">
                <a:latin typeface="+mj-lt"/>
              </a:rPr>
              <a:t>RapNet has invested large sums in an upgraded, more secure network that will be rolled out in the coming months.</a:t>
            </a:r>
          </a:p>
          <a:p>
            <a:endParaRPr lang="en-US" dirty="0"/>
          </a:p>
        </p:txBody>
      </p:sp>
    </p:spTree>
    <p:extLst>
      <p:ext uri="{BB962C8B-B14F-4D97-AF65-F5344CB8AC3E}">
        <p14:creationId xmlns:p14="http://schemas.microsoft.com/office/powerpoint/2010/main" val="624647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741" y="164431"/>
            <a:ext cx="8074733" cy="1050758"/>
          </a:xfrm>
          <a:solidFill>
            <a:schemeClr val="tx1"/>
          </a:solidFill>
        </p:spPr>
        <p:txBody>
          <a:bodyPr>
            <a:noAutofit/>
          </a:bodyPr>
          <a:lstStyle/>
          <a:p>
            <a:r>
              <a:rPr lang="en-US" sz="4000" b="1" dirty="0" smtClean="0">
                <a:solidFill>
                  <a:schemeClr val="bg1"/>
                </a:solidFill>
                <a:effectLst>
                  <a:outerShdw blurRad="38100" dist="38100" dir="2700000" algn="tl">
                    <a:srgbClr val="000000">
                      <a:alpha val="43137"/>
                    </a:srgbClr>
                  </a:outerShdw>
                </a:effectLst>
              </a:rPr>
              <a:t>What Is Two Factor Authentication?</a:t>
            </a:r>
            <a:endParaRPr lang="en-US" sz="4000" b="1" dirty="0">
              <a:solidFill>
                <a:schemeClr val="bg1"/>
              </a:solidFill>
              <a:effectLst>
                <a:outerShdw blurRad="38100" dist="38100" dir="2700000" algn="tl">
                  <a:srgbClr val="000000">
                    <a:alpha val="43137"/>
                  </a:srgbClr>
                </a:outerShdw>
              </a:effectLst>
            </a:endParaRPr>
          </a:p>
        </p:txBody>
      </p:sp>
      <p:sp>
        <p:nvSpPr>
          <p:cNvPr id="3" name="Text Placeholder 2"/>
          <p:cNvSpPr>
            <a:spLocks noGrp="1"/>
          </p:cNvSpPr>
          <p:nvPr>
            <p:ph type="body" sz="half" idx="2"/>
          </p:nvPr>
        </p:nvSpPr>
        <p:spPr>
          <a:xfrm>
            <a:off x="106741" y="1441979"/>
            <a:ext cx="3695238" cy="2263747"/>
          </a:xfrm>
          <a:solidFill>
            <a:schemeClr val="tx1"/>
          </a:solidFill>
        </p:spPr>
        <p:txBody>
          <a:bodyPr>
            <a:normAutofit/>
          </a:bodyPr>
          <a:lstStyle/>
          <a:p>
            <a:pPr marL="342900" indent="-342900">
              <a:buFont typeface="Arial" panose="020B0604020202020204" pitchFamily="34" charset="0"/>
              <a:buChar char="•"/>
            </a:pPr>
            <a:r>
              <a:rPr lang="en-US" sz="3600" dirty="0">
                <a:solidFill>
                  <a:schemeClr val="bg1"/>
                </a:solidFill>
                <a:latin typeface="+mj-lt"/>
              </a:rPr>
              <a:t>What you </a:t>
            </a:r>
            <a:r>
              <a:rPr lang="en-US" sz="3600" dirty="0" smtClean="0">
                <a:solidFill>
                  <a:schemeClr val="bg1"/>
                </a:solidFill>
                <a:latin typeface="+mj-lt"/>
              </a:rPr>
              <a:t>know</a:t>
            </a:r>
          </a:p>
          <a:p>
            <a:pPr marL="342900" indent="-342900">
              <a:buFont typeface="Arial" panose="020B0604020202020204" pitchFamily="34" charset="0"/>
              <a:buChar char="•"/>
            </a:pPr>
            <a:r>
              <a:rPr lang="en-US" sz="3600" dirty="0" smtClean="0">
                <a:solidFill>
                  <a:schemeClr val="bg1"/>
                </a:solidFill>
                <a:latin typeface="+mj-lt"/>
              </a:rPr>
              <a:t>What </a:t>
            </a:r>
            <a:r>
              <a:rPr lang="en-US" sz="3600" dirty="0">
                <a:solidFill>
                  <a:schemeClr val="bg1"/>
                </a:solidFill>
                <a:latin typeface="+mj-lt"/>
              </a:rPr>
              <a:t>you </a:t>
            </a:r>
            <a:r>
              <a:rPr lang="en-US" sz="3600" dirty="0" smtClean="0">
                <a:solidFill>
                  <a:schemeClr val="bg1"/>
                </a:solidFill>
                <a:latin typeface="+mj-lt"/>
              </a:rPr>
              <a:t>have</a:t>
            </a:r>
          </a:p>
          <a:p>
            <a:pPr marL="342900" indent="-342900">
              <a:buFont typeface="Arial" panose="020B0604020202020204" pitchFamily="34" charset="0"/>
              <a:buChar char="•"/>
            </a:pPr>
            <a:r>
              <a:rPr lang="en-US" sz="3600" dirty="0" smtClean="0">
                <a:solidFill>
                  <a:schemeClr val="bg1"/>
                </a:solidFill>
                <a:latin typeface="+mj-lt"/>
              </a:rPr>
              <a:t>What </a:t>
            </a:r>
            <a:r>
              <a:rPr lang="en-US" sz="3600" dirty="0">
                <a:solidFill>
                  <a:schemeClr val="bg1"/>
                </a:solidFill>
                <a:latin typeface="+mj-lt"/>
              </a:rPr>
              <a:t>you are</a:t>
            </a:r>
          </a:p>
          <a:p>
            <a:endParaRPr lang="en-US" sz="3600" dirty="0"/>
          </a:p>
        </p:txBody>
      </p:sp>
    </p:spTree>
    <p:extLst>
      <p:ext uri="{BB962C8B-B14F-4D97-AF65-F5344CB8AC3E}">
        <p14:creationId xmlns:p14="http://schemas.microsoft.com/office/powerpoint/2010/main" val="2221758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4748" y="509787"/>
            <a:ext cx="11911263" cy="776748"/>
          </a:xfrm>
          <a:solidFill>
            <a:schemeClr val="tx1"/>
          </a:solidFill>
        </p:spPr>
        <p:txBody>
          <a:bodyPr>
            <a:noAutofit/>
          </a:bodyPr>
          <a:lstStyle/>
          <a:p>
            <a:r>
              <a:rPr lang="en-US" sz="2800" b="1" dirty="0" smtClean="0">
                <a:solidFill>
                  <a:schemeClr val="bg1"/>
                </a:solidFill>
              </a:rPr>
              <a:t>RapNet Safe And Secure Trading, Introducing: Two-factor Authentication</a:t>
            </a:r>
            <a:endParaRPr lang="en-US" sz="2800"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877" y="1286535"/>
            <a:ext cx="3077004" cy="4496427"/>
          </a:xfrm>
          <a:prstGeom prst="rect">
            <a:avLst/>
          </a:prstGeom>
        </p:spPr>
      </p:pic>
    </p:spTree>
    <p:extLst>
      <p:ext uri="{BB962C8B-B14F-4D97-AF65-F5344CB8AC3E}">
        <p14:creationId xmlns:p14="http://schemas.microsoft.com/office/powerpoint/2010/main" val="3504049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168" y="609600"/>
            <a:ext cx="10602243" cy="776748"/>
          </a:xfrm>
        </p:spPr>
        <p:txBody>
          <a:bodyPr>
            <a:noAutofit/>
          </a:bodyPr>
          <a:lstStyle/>
          <a:p>
            <a:r>
              <a:rPr lang="en-US" sz="3600" b="1" dirty="0" smtClean="0"/>
              <a:t>RapNet Safe And Secure Trading</a:t>
            </a:r>
            <a:br>
              <a:rPr lang="en-US" sz="3600" b="1" dirty="0" smtClean="0"/>
            </a:br>
            <a:r>
              <a:rPr lang="en-US" sz="3600" b="1" dirty="0" smtClean="0"/>
              <a:t>Introducing Secure Communications</a:t>
            </a:r>
            <a:endParaRPr lang="en-US" sz="3600" b="1" dirty="0"/>
          </a:p>
        </p:txBody>
      </p:sp>
      <p:sp>
        <p:nvSpPr>
          <p:cNvPr id="3" name="Text Placeholder 2"/>
          <p:cNvSpPr>
            <a:spLocks noGrp="1"/>
          </p:cNvSpPr>
          <p:nvPr>
            <p:ph type="body" sz="half" idx="2"/>
          </p:nvPr>
        </p:nvSpPr>
        <p:spPr>
          <a:xfrm>
            <a:off x="1141456" y="1386348"/>
            <a:ext cx="9904459" cy="2637012"/>
          </a:xfrm>
        </p:spPr>
        <p:txBody>
          <a:bodyPr>
            <a:normAutofit/>
          </a:bodyPr>
          <a:lstStyle/>
          <a:p>
            <a:pPr marL="342900" indent="-342900">
              <a:buFont typeface="Arial" panose="020B0604020202020204" pitchFamily="34" charset="0"/>
              <a:buChar char="•"/>
            </a:pPr>
            <a:r>
              <a:rPr lang="en-US" sz="3200" dirty="0">
                <a:latin typeface="+mj-lt"/>
              </a:rPr>
              <a:t>Communicate only via the RapNet </a:t>
            </a:r>
            <a:r>
              <a:rPr lang="en-US" sz="3200" dirty="0" smtClean="0">
                <a:latin typeface="+mj-lt"/>
              </a:rPr>
              <a:t>website</a:t>
            </a:r>
          </a:p>
          <a:p>
            <a:pPr marL="342900" indent="-342900">
              <a:buFont typeface="Arial" panose="020B0604020202020204" pitchFamily="34" charset="0"/>
              <a:buChar char="•"/>
            </a:pPr>
            <a:r>
              <a:rPr lang="en-US" sz="3200" dirty="0" smtClean="0">
                <a:latin typeface="+mj-lt"/>
              </a:rPr>
              <a:t>No </a:t>
            </a:r>
            <a:r>
              <a:rPr lang="en-US" sz="3200" dirty="0">
                <a:latin typeface="+mj-lt"/>
              </a:rPr>
              <a:t>insecure emails</a:t>
            </a:r>
          </a:p>
          <a:p>
            <a:pPr marL="342900" indent="-342900">
              <a:buFont typeface="Arial" panose="020B0604020202020204" pitchFamily="34" charset="0"/>
              <a:buChar char="•"/>
            </a:pPr>
            <a:r>
              <a:rPr lang="en-US" sz="3200" dirty="0" smtClean="0">
                <a:latin typeface="+mj-lt"/>
              </a:rPr>
              <a:t>Record </a:t>
            </a:r>
            <a:r>
              <a:rPr lang="en-US" sz="3200" dirty="0">
                <a:latin typeface="+mj-lt"/>
              </a:rPr>
              <a:t>of all negotiations </a:t>
            </a:r>
            <a:r>
              <a:rPr lang="en-US" sz="3200" dirty="0" smtClean="0">
                <a:latin typeface="+mj-lt"/>
              </a:rPr>
              <a:t>between </a:t>
            </a:r>
            <a:r>
              <a:rPr lang="en-US" sz="3200" dirty="0">
                <a:latin typeface="+mj-lt"/>
              </a:rPr>
              <a:t>the parties</a:t>
            </a:r>
          </a:p>
        </p:txBody>
      </p:sp>
    </p:spTree>
    <p:extLst>
      <p:ext uri="{BB962C8B-B14F-4D97-AF65-F5344CB8AC3E}">
        <p14:creationId xmlns:p14="http://schemas.microsoft.com/office/powerpoint/2010/main" val="542036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957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96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3072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168" y="609600"/>
            <a:ext cx="10602243" cy="776748"/>
          </a:xfrm>
        </p:spPr>
        <p:txBody>
          <a:bodyPr>
            <a:noAutofit/>
          </a:bodyPr>
          <a:lstStyle/>
          <a:p>
            <a:r>
              <a:rPr lang="en-US" sz="3600" b="1" dirty="0" smtClean="0"/>
              <a:t>RapNet – the safest way to trade is getting safer</a:t>
            </a:r>
            <a:endParaRPr lang="en-US" sz="3600" b="1" dirty="0"/>
          </a:p>
        </p:txBody>
      </p:sp>
      <p:sp>
        <p:nvSpPr>
          <p:cNvPr id="3" name="Text Placeholder 2"/>
          <p:cNvSpPr>
            <a:spLocks noGrp="1"/>
          </p:cNvSpPr>
          <p:nvPr>
            <p:ph type="body" sz="half" idx="2"/>
          </p:nvPr>
        </p:nvSpPr>
        <p:spPr>
          <a:xfrm>
            <a:off x="1142952" y="2364916"/>
            <a:ext cx="9904459" cy="2637012"/>
          </a:xfrm>
        </p:spPr>
        <p:txBody>
          <a:bodyPr>
            <a:normAutofit/>
          </a:bodyPr>
          <a:lstStyle/>
          <a:p>
            <a:pPr marL="342900" indent="-342900">
              <a:buFont typeface="Arial" panose="020B0604020202020204" pitchFamily="34" charset="0"/>
              <a:buChar char="•"/>
            </a:pPr>
            <a:r>
              <a:rPr lang="en-US" sz="3200" dirty="0" smtClean="0">
                <a:latin typeface="+mj-lt"/>
              </a:rPr>
              <a:t>Securing identity of the party logging in with 2FA</a:t>
            </a:r>
          </a:p>
          <a:p>
            <a:pPr marL="342900" indent="-342900">
              <a:buFont typeface="Arial" panose="020B0604020202020204" pitchFamily="34" charset="0"/>
              <a:buChar char="•"/>
            </a:pPr>
            <a:r>
              <a:rPr lang="en-US" sz="3200" dirty="0" smtClean="0">
                <a:latin typeface="+mj-lt"/>
              </a:rPr>
              <a:t>All communication only on the secure site and not via insecure emails.</a:t>
            </a:r>
          </a:p>
          <a:p>
            <a:pPr marL="342900" indent="-342900">
              <a:buFont typeface="Arial" panose="020B0604020202020204" pitchFamily="34" charset="0"/>
              <a:buChar char="•"/>
            </a:pPr>
            <a:endParaRPr lang="en-US" sz="3200" dirty="0">
              <a:latin typeface="+mj-lt"/>
            </a:endParaRPr>
          </a:p>
        </p:txBody>
      </p:sp>
    </p:spTree>
    <p:extLst>
      <p:ext uri="{BB962C8B-B14F-4D97-AF65-F5344CB8AC3E}">
        <p14:creationId xmlns:p14="http://schemas.microsoft.com/office/powerpoint/2010/main" val="3507418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5328213" cy="1478570"/>
          </a:xfrm>
        </p:spPr>
        <p:txBody>
          <a:bodyPr/>
          <a:lstStyle/>
          <a:p>
            <a:r>
              <a:rPr lang="en-US" sz="4400" dirty="0" smtClean="0"/>
              <a:t>Troy Wilkinson</a:t>
            </a:r>
            <a:r>
              <a:rPr lang="en-US" dirty="0" smtClean="0"/>
              <a:t/>
            </a:r>
            <a:br>
              <a:rPr lang="en-US" dirty="0" smtClean="0"/>
            </a:br>
            <a:r>
              <a:rPr lang="en-US" sz="2000" dirty="0"/>
              <a:t>A</a:t>
            </a:r>
            <a:r>
              <a:rPr lang="en-US" sz="2000" dirty="0" smtClean="0"/>
              <a:t>xiom </a:t>
            </a:r>
            <a:r>
              <a:rPr lang="en-US" sz="2000" dirty="0"/>
              <a:t>C</a:t>
            </a:r>
            <a:r>
              <a:rPr lang="en-US" sz="2000" dirty="0" smtClean="0"/>
              <a:t>yber </a:t>
            </a:r>
            <a:r>
              <a:rPr lang="en-US" sz="2000" dirty="0"/>
              <a:t>S</a:t>
            </a:r>
            <a:r>
              <a:rPr lang="en-US" sz="2000" dirty="0" smtClean="0"/>
              <a:t>olutions</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13" y="2368343"/>
            <a:ext cx="7315215" cy="2514605"/>
          </a:xfrm>
          <a:prstGeom prst="rect">
            <a:avLst/>
          </a:prstGeom>
        </p:spPr>
      </p:pic>
    </p:spTree>
    <p:extLst>
      <p:ext uri="{BB962C8B-B14F-4D97-AF65-F5344CB8AC3E}">
        <p14:creationId xmlns:p14="http://schemas.microsoft.com/office/powerpoint/2010/main" val="670126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606717" y="1573364"/>
            <a:ext cx="6388768" cy="1318953"/>
          </a:xfrm>
          <a:noFill/>
        </p:spPr>
        <p:txBody>
          <a:bodyPr>
            <a:normAutofit/>
          </a:bodyPr>
          <a:lstStyle/>
          <a:p>
            <a:r>
              <a:rPr lang="en-US" sz="3600" b="1" dirty="0" smtClean="0">
                <a:effectLst>
                  <a:outerShdw blurRad="38100" dist="38100" dir="2700000" algn="tl">
                    <a:srgbClr val="000000">
                      <a:alpha val="43137"/>
                    </a:srgbClr>
                  </a:outerShdw>
                </a:effectLst>
              </a:rPr>
              <a:t>RapNet And The Rapaport Group</a:t>
            </a:r>
            <a:endParaRPr lang="en-US" sz="3600" b="1" dirty="0">
              <a:effectLst>
                <a:outerShdw blurRad="38100" dist="38100" dir="2700000" algn="tl">
                  <a:srgbClr val="000000">
                    <a:alpha val="43137"/>
                  </a:srgbClr>
                </a:outerShdw>
              </a:effectLst>
            </a:endParaRPr>
          </a:p>
        </p:txBody>
      </p:sp>
      <p:sp>
        <p:nvSpPr>
          <p:cNvPr id="5" name="Rectangle 3"/>
          <p:cNvSpPr>
            <a:spLocks noGrp="1" noChangeArrowheads="1"/>
          </p:cNvSpPr>
          <p:nvPr>
            <p:ph type="body" sz="half" idx="2"/>
          </p:nvPr>
        </p:nvSpPr>
        <p:spPr>
          <a:xfrm>
            <a:off x="5606717" y="2651686"/>
            <a:ext cx="5178147" cy="2573240"/>
          </a:xfrm>
          <a:noFill/>
        </p:spPr>
        <p:txBody>
          <a:bodyPr>
            <a:noAutofit/>
          </a:bodyPr>
          <a:lstStyle/>
          <a:p>
            <a:pPr marL="457200" indent="-457200">
              <a:lnSpc>
                <a:spcPct val="100000"/>
              </a:lnSpc>
              <a:buFont typeface="Arial" panose="020B0604020202020204" pitchFamily="34" charset="0"/>
              <a:buChar char="•"/>
            </a:pPr>
            <a:r>
              <a:rPr lang="en-US" sz="2400" b="1" dirty="0" smtClean="0">
                <a:latin typeface="+mj-lt"/>
                <a:cs typeface="Arial" panose="020B0604020202020204" pitchFamily="34" charset="0"/>
              </a:rPr>
              <a:t>Rapaport Price Sheet and Magazine</a:t>
            </a:r>
          </a:p>
          <a:p>
            <a:pPr marL="457200" indent="-457200">
              <a:lnSpc>
                <a:spcPct val="100000"/>
              </a:lnSpc>
              <a:buFont typeface="Arial" panose="020B0604020202020204" pitchFamily="34" charset="0"/>
              <a:buChar char="•"/>
            </a:pPr>
            <a:r>
              <a:rPr lang="en-US" sz="2400" b="1" dirty="0" smtClean="0">
                <a:latin typeface="+mj-lt"/>
                <a:cs typeface="Arial" panose="020B0604020202020204" pitchFamily="34" charset="0"/>
              </a:rPr>
              <a:t>RapNet – Diamond Trading Network</a:t>
            </a:r>
          </a:p>
          <a:p>
            <a:pPr marL="457200" indent="-457200">
              <a:lnSpc>
                <a:spcPct val="100000"/>
              </a:lnSpc>
              <a:buFont typeface="Arial" panose="020B0604020202020204" pitchFamily="34" charset="0"/>
              <a:buChar char="•"/>
            </a:pPr>
            <a:r>
              <a:rPr lang="en-US" sz="2400" b="1" dirty="0" smtClean="0">
                <a:latin typeface="+mj-lt"/>
                <a:cs typeface="Arial" panose="020B0604020202020204" pitchFamily="34" charset="0"/>
              </a:rPr>
              <a:t>Diamond Grading and Certification</a:t>
            </a:r>
          </a:p>
          <a:p>
            <a:pPr marL="457200" indent="-457200">
              <a:lnSpc>
                <a:spcPct val="100000"/>
              </a:lnSpc>
              <a:buFont typeface="Arial" panose="020B0604020202020204" pitchFamily="34" charset="0"/>
              <a:buChar char="•"/>
            </a:pPr>
            <a:r>
              <a:rPr lang="en-US" sz="2400" b="1" dirty="0" smtClean="0">
                <a:latin typeface="+mj-lt"/>
                <a:cs typeface="Arial" panose="020B0604020202020204" pitchFamily="34" charset="0"/>
              </a:rPr>
              <a:t>Rapaport Auctions and Trading Services</a:t>
            </a:r>
          </a:p>
          <a:p>
            <a:pPr marL="457200" indent="-457200">
              <a:lnSpc>
                <a:spcPct val="100000"/>
              </a:lnSpc>
              <a:buFont typeface="Arial" panose="020B0604020202020204" pitchFamily="34" charset="0"/>
              <a:buChar char="•"/>
            </a:pPr>
            <a:endParaRPr lang="en-US" sz="2400" b="1" dirty="0">
              <a:latin typeface="+mj-lt"/>
              <a:cs typeface="Arial" panose="020B0604020202020204" pitchFamily="34" charset="0"/>
            </a:endParaRPr>
          </a:p>
        </p:txBody>
      </p:sp>
    </p:spTree>
    <p:extLst>
      <p:ext uri="{BB962C8B-B14F-4D97-AF65-F5344CB8AC3E}">
        <p14:creationId xmlns:p14="http://schemas.microsoft.com/office/powerpoint/2010/main" val="21878157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914" y="240632"/>
            <a:ext cx="9905955" cy="806245"/>
          </a:xfrm>
        </p:spPr>
        <p:txBody>
          <a:bodyPr>
            <a:normAutofit/>
          </a:bodyPr>
          <a:lstStyle/>
          <a:p>
            <a:r>
              <a:rPr lang="en-US" sz="4000" b="1" dirty="0" smtClean="0">
                <a:solidFill>
                  <a:schemeClr val="bg1"/>
                </a:solidFill>
              </a:rPr>
              <a:t>Panel Discussion</a:t>
            </a:r>
            <a:endParaRPr lang="en-US" sz="4000" b="1" dirty="0">
              <a:solidFill>
                <a:schemeClr val="bg1"/>
              </a:solidFill>
            </a:endParaRPr>
          </a:p>
        </p:txBody>
      </p:sp>
      <p:sp>
        <p:nvSpPr>
          <p:cNvPr id="3" name="Text Placeholder 2"/>
          <p:cNvSpPr>
            <a:spLocks noGrp="1"/>
          </p:cNvSpPr>
          <p:nvPr>
            <p:ph type="body" sz="half" idx="2"/>
          </p:nvPr>
        </p:nvSpPr>
        <p:spPr>
          <a:xfrm>
            <a:off x="1141410" y="1720645"/>
            <a:ext cx="9904459" cy="4070555"/>
          </a:xfrm>
        </p:spPr>
        <p:txBody>
          <a:bodyPr>
            <a:noAutofit/>
          </a:bodyPr>
          <a:lstStyle/>
          <a:p>
            <a:pPr marL="285750" indent="-285750">
              <a:buFont typeface="Arial" panose="020B0604020202020204" pitchFamily="34" charset="0"/>
              <a:buChar char="•"/>
            </a:pPr>
            <a:r>
              <a:rPr lang="en-US" sz="2400" dirty="0" smtClean="0">
                <a:solidFill>
                  <a:schemeClr val="bg1"/>
                </a:solidFill>
                <a:latin typeface="+mj-lt"/>
              </a:rPr>
              <a:t>Tiffany Stevens</a:t>
            </a:r>
          </a:p>
          <a:p>
            <a:pPr marL="742950" lvl="1" indent="-285750">
              <a:buFont typeface="Arial" panose="020B0604020202020204" pitchFamily="34" charset="0"/>
              <a:buChar char="•"/>
            </a:pPr>
            <a:r>
              <a:rPr lang="en-US" sz="2400" dirty="0" smtClean="0">
                <a:solidFill>
                  <a:schemeClr val="bg1"/>
                </a:solidFill>
                <a:latin typeface="+mj-lt"/>
              </a:rPr>
              <a:t>President &amp; CEO of Jewelers Vigilance Committee</a:t>
            </a:r>
          </a:p>
          <a:p>
            <a:pPr marL="742950" lvl="1" indent="-285750">
              <a:buFont typeface="Arial" panose="020B0604020202020204" pitchFamily="34" charset="0"/>
              <a:buChar char="•"/>
            </a:pPr>
            <a:endParaRPr lang="en-US" sz="2400" dirty="0" smtClean="0">
              <a:solidFill>
                <a:schemeClr val="bg1"/>
              </a:solidFill>
              <a:latin typeface="+mj-lt"/>
            </a:endParaRPr>
          </a:p>
          <a:p>
            <a:pPr marL="285750" indent="-285750">
              <a:buFont typeface="Arial" panose="020B0604020202020204" pitchFamily="34" charset="0"/>
              <a:buChar char="•"/>
            </a:pPr>
            <a:r>
              <a:rPr lang="en-US" sz="2400" dirty="0" smtClean="0">
                <a:solidFill>
                  <a:schemeClr val="bg1"/>
                </a:solidFill>
                <a:latin typeface="+mj-lt"/>
              </a:rPr>
              <a:t>Anthony J. Capuano</a:t>
            </a:r>
          </a:p>
          <a:p>
            <a:pPr marL="742950" lvl="1" indent="-285750">
              <a:buFont typeface="Arial" panose="020B0604020202020204" pitchFamily="34" charset="0"/>
              <a:buChar char="•"/>
            </a:pPr>
            <a:r>
              <a:rPr lang="en-US" sz="2400" dirty="0" smtClean="0">
                <a:solidFill>
                  <a:schemeClr val="bg1"/>
                </a:solidFill>
                <a:latin typeface="+mj-lt"/>
              </a:rPr>
              <a:t>President of The Jeweler’s Board of Trade</a:t>
            </a:r>
          </a:p>
          <a:p>
            <a:pPr marL="742950" lvl="1" indent="-285750">
              <a:buFont typeface="Arial" panose="020B0604020202020204" pitchFamily="34" charset="0"/>
              <a:buChar char="•"/>
            </a:pPr>
            <a:endParaRPr lang="en-US" sz="2400" dirty="0" smtClean="0">
              <a:solidFill>
                <a:schemeClr val="bg1"/>
              </a:solidFill>
              <a:latin typeface="+mj-lt"/>
            </a:endParaRPr>
          </a:p>
          <a:p>
            <a:pPr marL="285750" indent="-285750">
              <a:buFont typeface="Arial" panose="020B0604020202020204" pitchFamily="34" charset="0"/>
              <a:buChar char="•"/>
            </a:pPr>
            <a:r>
              <a:rPr lang="en-US" sz="2400" dirty="0" smtClean="0">
                <a:solidFill>
                  <a:schemeClr val="bg1"/>
                </a:solidFill>
                <a:latin typeface="+mj-lt"/>
              </a:rPr>
              <a:t>Ronnie </a:t>
            </a:r>
            <a:r>
              <a:rPr lang="en-US" sz="2400" dirty="0" err="1" smtClean="0">
                <a:solidFill>
                  <a:schemeClr val="bg1"/>
                </a:solidFill>
                <a:latin typeface="+mj-lt"/>
              </a:rPr>
              <a:t>Vanderlinden</a:t>
            </a:r>
            <a:endParaRPr lang="en-US" sz="2400" dirty="0" smtClean="0">
              <a:solidFill>
                <a:schemeClr val="bg1"/>
              </a:solidFill>
              <a:latin typeface="+mj-lt"/>
            </a:endParaRPr>
          </a:p>
          <a:p>
            <a:pPr marL="742950" lvl="1" indent="-285750">
              <a:buFont typeface="Arial" panose="020B0604020202020204" pitchFamily="34" charset="0"/>
              <a:buChar char="•"/>
            </a:pPr>
            <a:r>
              <a:rPr lang="en-US" sz="2400" dirty="0" smtClean="0">
                <a:solidFill>
                  <a:schemeClr val="bg1"/>
                </a:solidFill>
                <a:latin typeface="+mj-lt"/>
              </a:rPr>
              <a:t>President of International Diamond Manufacturers Association </a:t>
            </a:r>
          </a:p>
          <a:p>
            <a:pPr marL="742950" lvl="1" indent="-285750">
              <a:buFont typeface="Arial" panose="020B0604020202020204" pitchFamily="34" charset="0"/>
              <a:buChar char="•"/>
            </a:pPr>
            <a:endParaRPr lang="en-US" sz="2400" dirty="0" smtClean="0">
              <a:solidFill>
                <a:schemeClr val="bg1"/>
              </a:solidFill>
              <a:latin typeface="+mj-lt"/>
            </a:endParaRPr>
          </a:p>
          <a:p>
            <a:pPr marL="285750" indent="-285750">
              <a:buFont typeface="Arial" panose="020B0604020202020204" pitchFamily="34" charset="0"/>
              <a:buChar char="•"/>
            </a:pPr>
            <a:r>
              <a:rPr lang="en-US" sz="2400" dirty="0" smtClean="0">
                <a:solidFill>
                  <a:schemeClr val="bg1"/>
                </a:solidFill>
                <a:latin typeface="+mj-lt"/>
              </a:rPr>
              <a:t>Troy Wilkinson</a:t>
            </a:r>
          </a:p>
          <a:p>
            <a:pPr marL="742950" lvl="1" indent="-285750">
              <a:buFont typeface="Arial" panose="020B0604020202020204" pitchFamily="34" charset="0"/>
              <a:buChar char="•"/>
            </a:pPr>
            <a:r>
              <a:rPr lang="en-US" sz="2400" dirty="0" smtClean="0">
                <a:solidFill>
                  <a:schemeClr val="bg1"/>
                </a:solidFill>
                <a:latin typeface="+mj-lt"/>
              </a:rPr>
              <a:t>CEO of Axiom Cyber Solutions </a:t>
            </a:r>
            <a:endParaRPr lang="en-US" sz="2400" dirty="0">
              <a:solidFill>
                <a:schemeClr val="bg1"/>
              </a:solidFill>
              <a:latin typeface="+mj-lt"/>
            </a:endParaRPr>
          </a:p>
        </p:txBody>
      </p:sp>
    </p:spTree>
    <p:extLst>
      <p:ext uri="{BB962C8B-B14F-4D97-AF65-F5344CB8AC3E}">
        <p14:creationId xmlns:p14="http://schemas.microsoft.com/office/powerpoint/2010/main" val="552217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56254" y="112295"/>
            <a:ext cx="10716766" cy="1582260"/>
          </a:xfrm>
          <a:solidFill>
            <a:schemeClr val="bg2">
              <a:lumMod val="75000"/>
            </a:schemeClr>
          </a:solidFill>
        </p:spPr>
        <p:txBody>
          <a:bodyPr>
            <a:normAutofit fontScale="90000"/>
          </a:bodyPr>
          <a:lstStyle/>
          <a:p>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Trading Diamonds Safely: </a:t>
            </a:r>
            <a:b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Protecting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Y</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ourself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rom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nline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cams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nd </a:t>
            </a:r>
            <a:r>
              <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a:t>
            </a:r>
            <a:r>
              <a:rPr lang="en-US" b="1" dirty="0" smtClean="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raud</a:t>
            </a:r>
            <a:endParaRPr lang="en-US" b="1"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292" y="5415264"/>
            <a:ext cx="4623708" cy="1442736"/>
          </a:xfrm>
          <a:prstGeom prst="rect">
            <a:avLst/>
          </a:prstGeom>
          <a:ln>
            <a:noFill/>
          </a:ln>
          <a:effectLst>
            <a:softEdge rad="112500"/>
          </a:effectLst>
        </p:spPr>
      </p:pic>
    </p:spTree>
    <p:extLst>
      <p:ext uri="{BB962C8B-B14F-4D97-AF65-F5344CB8AC3E}">
        <p14:creationId xmlns:p14="http://schemas.microsoft.com/office/powerpoint/2010/main" val="36323022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56" y="693821"/>
            <a:ext cx="2189748" cy="924232"/>
          </a:xfrm>
        </p:spPr>
        <p:txBody>
          <a:bodyPr>
            <a:noAutofit/>
          </a:bodyPr>
          <a:lstStyle/>
          <a:p>
            <a:r>
              <a:rPr lang="en-US" sz="5400" b="1" dirty="0" smtClean="0">
                <a:solidFill>
                  <a:schemeClr val="bg1"/>
                </a:solidFill>
                <a:latin typeface="Bookman Old Style" panose="02050604050505020204" pitchFamily="18" charset="0"/>
              </a:rPr>
              <a:t>Q&amp;A</a:t>
            </a:r>
            <a:endParaRPr lang="en-US" sz="5400" b="1" dirty="0">
              <a:solidFill>
                <a:schemeClr val="bg1"/>
              </a:solidFill>
              <a:latin typeface="Bookman Old Style" panose="02050604050505020204" pitchFamily="18" charset="0"/>
            </a:endParaRPr>
          </a:p>
        </p:txBody>
      </p:sp>
      <p:sp>
        <p:nvSpPr>
          <p:cNvPr id="3" name="Text Placeholder 2"/>
          <p:cNvSpPr>
            <a:spLocks noGrp="1"/>
          </p:cNvSpPr>
          <p:nvPr>
            <p:ph type="body" sz="half" idx="2"/>
          </p:nvPr>
        </p:nvSpPr>
        <p:spPr>
          <a:xfrm>
            <a:off x="1141456" y="1533832"/>
            <a:ext cx="9904459" cy="4109882"/>
          </a:xfrm>
        </p:spPr>
        <p:txBody>
          <a:bodyPr>
            <a:normAutofit/>
          </a:bodyPr>
          <a:lstStyle/>
          <a:p>
            <a:pPr marL="285750" indent="-285750">
              <a:buFont typeface="Arial" panose="020B0604020202020204" pitchFamily="34" charset="0"/>
              <a:buChar char="•"/>
            </a:pPr>
            <a:r>
              <a:rPr lang="en-US" sz="2400" dirty="0" smtClean="0">
                <a:solidFill>
                  <a:schemeClr val="bg1"/>
                </a:solidFill>
                <a:latin typeface="+mj-lt"/>
              </a:rPr>
              <a:t>What checks should I make when opening up an online account?</a:t>
            </a:r>
          </a:p>
          <a:p>
            <a:pPr marL="285750" indent="-285750">
              <a:buFont typeface="Arial" panose="020B0604020202020204" pitchFamily="34" charset="0"/>
              <a:buChar char="•"/>
            </a:pPr>
            <a:r>
              <a:rPr lang="en-US" sz="2400" dirty="0" smtClean="0">
                <a:solidFill>
                  <a:schemeClr val="bg1"/>
                </a:solidFill>
                <a:latin typeface="+mj-lt"/>
              </a:rPr>
              <a:t>How do I guard my personal information online?</a:t>
            </a:r>
          </a:p>
          <a:p>
            <a:pPr marL="285750" indent="-285750">
              <a:buFont typeface="Arial" panose="020B0604020202020204" pitchFamily="34" charset="0"/>
              <a:buChar char="•"/>
            </a:pPr>
            <a:r>
              <a:rPr lang="en-US" sz="2400" dirty="0" smtClean="0">
                <a:solidFill>
                  <a:schemeClr val="bg1"/>
                </a:solidFill>
                <a:latin typeface="+mj-lt"/>
              </a:rPr>
              <a:t>How often should I change my password </a:t>
            </a:r>
          </a:p>
          <a:p>
            <a:pPr marL="285750" indent="-285750">
              <a:buFont typeface="Arial" panose="020B0604020202020204" pitchFamily="34" charset="0"/>
              <a:buChar char="•"/>
            </a:pPr>
            <a:r>
              <a:rPr lang="en-US" sz="2400" dirty="0" smtClean="0">
                <a:solidFill>
                  <a:schemeClr val="bg1"/>
                </a:solidFill>
                <a:latin typeface="+mj-lt"/>
              </a:rPr>
              <a:t>How are hackers gaining access to my personal email account?</a:t>
            </a:r>
          </a:p>
          <a:p>
            <a:pPr marL="285750" indent="-285750">
              <a:buFont typeface="Arial" panose="020B0604020202020204" pitchFamily="34" charset="0"/>
              <a:buChar char="•"/>
            </a:pPr>
            <a:r>
              <a:rPr lang="en-US" sz="2400" dirty="0" smtClean="0">
                <a:solidFill>
                  <a:schemeClr val="bg1"/>
                </a:solidFill>
                <a:latin typeface="+mj-lt"/>
              </a:rPr>
              <a:t>How do I spot a hacker?</a:t>
            </a:r>
          </a:p>
          <a:p>
            <a:pPr marL="285750" indent="-285750">
              <a:buFont typeface="Arial" panose="020B0604020202020204" pitchFamily="34" charset="0"/>
              <a:buChar char="•"/>
            </a:pPr>
            <a:r>
              <a:rPr lang="en-US" sz="2400" dirty="0" smtClean="0">
                <a:solidFill>
                  <a:schemeClr val="bg1"/>
                </a:solidFill>
                <a:latin typeface="+mj-lt"/>
              </a:rPr>
              <a:t>If I am doing business internationally what are the best tips for practicing safe business?</a:t>
            </a:r>
          </a:p>
          <a:p>
            <a:pPr marL="285750" indent="-285750">
              <a:buFont typeface="Arial" panose="020B0604020202020204" pitchFamily="34" charset="0"/>
              <a:buChar char="•"/>
            </a:pPr>
            <a:r>
              <a:rPr lang="en-US" sz="2400" dirty="0" smtClean="0">
                <a:solidFill>
                  <a:schemeClr val="bg1"/>
                </a:solidFill>
                <a:latin typeface="+mj-lt"/>
              </a:rPr>
              <a:t>How do I know as a jewelry retailer that RapNet is a safe trading platform?</a:t>
            </a:r>
            <a:endParaRPr lang="en-US" sz="2400" dirty="0">
              <a:solidFill>
                <a:schemeClr val="bg1"/>
              </a:solidFill>
              <a:latin typeface="+mj-lt"/>
            </a:endParaRPr>
          </a:p>
        </p:txBody>
      </p:sp>
    </p:spTree>
    <p:extLst>
      <p:ext uri="{BB962C8B-B14F-4D97-AF65-F5344CB8AC3E}">
        <p14:creationId xmlns:p14="http://schemas.microsoft.com/office/powerpoint/2010/main" val="2939875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7" name="Title 3"/>
          <p:cNvSpPr txBox="1">
            <a:spLocks/>
          </p:cNvSpPr>
          <p:nvPr/>
        </p:nvSpPr>
        <p:spPr>
          <a:xfrm>
            <a:off x="1330937" y="358175"/>
            <a:ext cx="9905955" cy="13189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endParaRPr lang="en-US" sz="2800" dirty="0">
              <a:solidFill>
                <a:prstClr val="black"/>
              </a:solidFill>
            </a:endParaRPr>
          </a:p>
        </p:txBody>
      </p:sp>
    </p:spTree>
    <p:extLst>
      <p:ext uri="{BB962C8B-B14F-4D97-AF65-F5344CB8AC3E}">
        <p14:creationId xmlns:p14="http://schemas.microsoft.com/office/powerpoint/2010/main" val="55014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1121" y="619433"/>
            <a:ext cx="9905955" cy="1170040"/>
          </a:xfrm>
        </p:spPr>
        <p:txBody>
          <a:bodyPr>
            <a:normAutofit fontScale="90000"/>
          </a:bodyPr>
          <a:lstStyle/>
          <a:p>
            <a:r>
              <a:rPr lang="en-US" sz="8000" b="1" i="1" dirty="0" smtClean="0">
                <a:latin typeface="Edwardian Script ITC" panose="030303020407070D0804" pitchFamily="66" charset="0"/>
              </a:rPr>
              <a:t>Thank You</a:t>
            </a:r>
            <a:r>
              <a:rPr lang="en-US" sz="2400" dirty="0" smtClean="0"/>
              <a:t>		</a:t>
            </a:r>
            <a:endParaRPr lang="en-US" sz="2400" dirty="0"/>
          </a:p>
        </p:txBody>
      </p:sp>
      <p:sp>
        <p:nvSpPr>
          <p:cNvPr id="3" name="Text Placeholder 2"/>
          <p:cNvSpPr>
            <a:spLocks noGrp="1"/>
          </p:cNvSpPr>
          <p:nvPr>
            <p:ph type="body" sz="half" idx="2"/>
          </p:nvPr>
        </p:nvSpPr>
        <p:spPr>
          <a:xfrm>
            <a:off x="1030269" y="2342926"/>
            <a:ext cx="9904459" cy="1371599"/>
          </a:xfrm>
        </p:spPr>
        <p:txBody>
          <a:bodyPr>
            <a:normAutofit/>
          </a:bodyPr>
          <a:lstStyle/>
          <a:p>
            <a:r>
              <a:rPr lang="en-US" sz="3200" b="1" dirty="0" smtClean="0">
                <a:latin typeface="+mj-lt"/>
              </a:rPr>
              <a:t>Sherri Hendricks and the entire Las Vegas office</a:t>
            </a:r>
          </a:p>
          <a:p>
            <a:r>
              <a:rPr lang="en-US" sz="3200" b="1" dirty="0" smtClean="0">
                <a:latin typeface="+mj-lt"/>
              </a:rPr>
              <a:t>Jonny Katz, Benzi Kluwgant and our Israel team </a:t>
            </a:r>
            <a:endParaRPr lang="en-US" sz="3200" b="1" dirty="0">
              <a:latin typeface="+mj-lt"/>
            </a:endParaRPr>
          </a:p>
        </p:txBody>
      </p:sp>
    </p:spTree>
    <p:extLst>
      <p:ext uri="{BB962C8B-B14F-4D97-AF65-F5344CB8AC3E}">
        <p14:creationId xmlns:p14="http://schemas.microsoft.com/office/powerpoint/2010/main" val="1378342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352" y="191912"/>
            <a:ext cx="9905955" cy="936978"/>
          </a:xfrm>
        </p:spPr>
        <p:txBody>
          <a:bodyPr>
            <a:normAutofit fontScale="90000"/>
          </a:bodyPr>
          <a:lstStyle/>
          <a:p>
            <a:r>
              <a:rPr lang="en-US" sz="4000" b="1" cap="all" dirty="0">
                <a:solidFill>
                  <a:prstClr val="black">
                    <a:lumMod val="65000"/>
                    <a:lumOff val="35000"/>
                  </a:prstClr>
                </a:solidFill>
                <a:latin typeface="Tw Cen MT" panose="020B0602020104020603"/>
              </a:rPr>
              <a:t>Scams and </a:t>
            </a:r>
            <a:r>
              <a:rPr lang="en-US" sz="4000" b="1" cap="all" dirty="0" smtClean="0">
                <a:solidFill>
                  <a:prstClr val="black">
                    <a:lumMod val="65000"/>
                    <a:lumOff val="35000"/>
                  </a:prstClr>
                </a:solidFill>
                <a:latin typeface="Tw Cen MT" panose="020B0602020104020603"/>
              </a:rPr>
              <a:t>threats – Nigerian Scams </a:t>
            </a:r>
            <a:endParaRPr lang="en-US" sz="4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4"/>
          <a:stretch>
            <a:fillRect/>
          </a:stretch>
        </p:blipFill>
        <p:spPr>
          <a:xfrm>
            <a:off x="2770772" y="1577891"/>
            <a:ext cx="6328357" cy="3988720"/>
          </a:xfrm>
          <a:prstGeom prst="rect">
            <a:avLst/>
          </a:prstGeom>
        </p:spPr>
      </p:pic>
    </p:spTree>
    <p:extLst>
      <p:ext uri="{BB962C8B-B14F-4D97-AF65-F5344CB8AC3E}">
        <p14:creationId xmlns:p14="http://schemas.microsoft.com/office/powerpoint/2010/main" val="1442977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5284" y="1585184"/>
            <a:ext cx="6240379" cy="4109764"/>
          </a:xfrm>
          <a:prstGeom prst="rect">
            <a:avLst/>
          </a:prstGeom>
        </p:spPr>
      </p:pic>
    </p:spTree>
    <p:extLst>
      <p:ext uri="{BB962C8B-B14F-4D97-AF65-F5344CB8AC3E}">
        <p14:creationId xmlns:p14="http://schemas.microsoft.com/office/powerpoint/2010/main" val="2664236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6904" y="3769507"/>
            <a:ext cx="4560062" cy="1012723"/>
          </a:xfrm>
        </p:spPr>
        <p:txBody>
          <a:bodyPr>
            <a:noAutofit/>
          </a:bodyPr>
          <a:lstStyle/>
          <a:p>
            <a:r>
              <a:rPr lang="en-US" sz="3600" b="1" dirty="0" smtClean="0">
                <a:solidFill>
                  <a:schemeClr val="bg1"/>
                </a:solidFill>
              </a:rPr>
              <a:t>Scans &amp; Scammers</a:t>
            </a:r>
            <a:endParaRPr lang="en-US" sz="3600" b="1" dirty="0">
              <a:solidFill>
                <a:schemeClr val="bg1"/>
              </a:solidFill>
            </a:endParaRPr>
          </a:p>
        </p:txBody>
      </p:sp>
      <p:sp>
        <p:nvSpPr>
          <p:cNvPr id="3" name="Text Placeholder 2"/>
          <p:cNvSpPr>
            <a:spLocks noGrp="1"/>
          </p:cNvSpPr>
          <p:nvPr>
            <p:ph type="body" sz="half" idx="2"/>
          </p:nvPr>
        </p:nvSpPr>
        <p:spPr>
          <a:xfrm>
            <a:off x="166904" y="4385187"/>
            <a:ext cx="6546717" cy="2010131"/>
          </a:xfrm>
        </p:spPr>
        <p:txBody>
          <a:bodyPr>
            <a:noAutofit/>
          </a:bodyPr>
          <a:lstStyle/>
          <a:p>
            <a:pPr marL="457200" indent="-457200">
              <a:buFont typeface="Arial" panose="020B0604020202020204" pitchFamily="34" charset="0"/>
              <a:buChar char="•"/>
            </a:pPr>
            <a:r>
              <a:rPr lang="en-US" sz="2400" b="1" dirty="0" smtClean="0">
                <a:solidFill>
                  <a:schemeClr val="bg1"/>
                </a:solidFill>
                <a:latin typeface="+mj-lt"/>
              </a:rPr>
              <a:t>Those scams are made for gullible people</a:t>
            </a:r>
          </a:p>
          <a:p>
            <a:pPr marL="457200" indent="-457200">
              <a:buFont typeface="Arial" panose="020B0604020202020204" pitchFamily="34" charset="0"/>
              <a:buChar char="•"/>
            </a:pPr>
            <a:r>
              <a:rPr lang="en-US" sz="2400" b="1" dirty="0" smtClean="0">
                <a:solidFill>
                  <a:schemeClr val="bg1"/>
                </a:solidFill>
                <a:latin typeface="+mj-lt"/>
              </a:rPr>
              <a:t>Anyone responding to that is a “qualified lead”</a:t>
            </a:r>
          </a:p>
          <a:p>
            <a:pPr marL="457200" indent="-457200">
              <a:buFont typeface="Arial" panose="020B0604020202020204" pitchFamily="34" charset="0"/>
              <a:buChar char="•"/>
            </a:pPr>
            <a:r>
              <a:rPr lang="en-US" sz="2400" b="1" dirty="0" smtClean="0">
                <a:solidFill>
                  <a:schemeClr val="bg1"/>
                </a:solidFill>
                <a:latin typeface="+mj-lt"/>
              </a:rPr>
              <a:t>However, scams get more sophisticated </a:t>
            </a:r>
            <a:endParaRPr lang="en-US" sz="2400" b="1" dirty="0">
              <a:solidFill>
                <a:schemeClr val="bg1"/>
              </a:solidFill>
              <a:latin typeface="+mj-lt"/>
            </a:endParaRPr>
          </a:p>
        </p:txBody>
      </p:sp>
    </p:spTree>
    <p:extLst>
      <p:ext uri="{BB962C8B-B14F-4D97-AF65-F5344CB8AC3E}">
        <p14:creationId xmlns:p14="http://schemas.microsoft.com/office/powerpoint/2010/main" val="1570834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5074" y="123939"/>
            <a:ext cx="6606926" cy="1012723"/>
          </a:xfrm>
        </p:spPr>
        <p:txBody>
          <a:bodyPr>
            <a:normAutofit/>
          </a:bodyPr>
          <a:lstStyle/>
          <a:p>
            <a:r>
              <a:rPr lang="en-US" sz="6000" b="1" dirty="0" smtClean="0">
                <a:solidFill>
                  <a:schemeClr val="bg1"/>
                </a:solidFill>
              </a:rPr>
              <a:t>Sophisticated Setups</a:t>
            </a:r>
            <a:endParaRPr lang="en-US" sz="6000" b="1" dirty="0">
              <a:solidFill>
                <a:schemeClr val="bg1"/>
              </a:solidFill>
            </a:endParaRPr>
          </a:p>
        </p:txBody>
      </p:sp>
      <p:sp>
        <p:nvSpPr>
          <p:cNvPr id="3" name="Text Placeholder 2"/>
          <p:cNvSpPr>
            <a:spLocks noGrp="1"/>
          </p:cNvSpPr>
          <p:nvPr>
            <p:ph type="body" sz="half" idx="2"/>
          </p:nvPr>
        </p:nvSpPr>
        <p:spPr>
          <a:xfrm>
            <a:off x="6337048" y="1136662"/>
            <a:ext cx="5102978" cy="3002201"/>
          </a:xfrm>
          <a:noFill/>
        </p:spPr>
        <p:txBody>
          <a:bodyPr>
            <a:normAutofit/>
          </a:bodyPr>
          <a:lstStyle/>
          <a:p>
            <a:pPr marL="457200" indent="-457200">
              <a:buFont typeface="Arial" panose="020B0604020202020204" pitchFamily="34" charset="0"/>
              <a:buChar char="•"/>
            </a:pPr>
            <a:r>
              <a:rPr lang="en-US" sz="3600" b="1" dirty="0" smtClean="0">
                <a:solidFill>
                  <a:schemeClr val="bg1"/>
                </a:solidFill>
                <a:latin typeface="+mj-lt"/>
              </a:rPr>
              <a:t>Social engineering </a:t>
            </a:r>
          </a:p>
          <a:p>
            <a:pPr marL="457200" indent="-457200">
              <a:buFont typeface="Arial" panose="020B0604020202020204" pitchFamily="34" charset="0"/>
              <a:buChar char="•"/>
            </a:pPr>
            <a:r>
              <a:rPr lang="en-US" sz="3600" b="1" dirty="0" smtClean="0">
                <a:solidFill>
                  <a:schemeClr val="bg1"/>
                </a:solidFill>
                <a:latin typeface="+mj-lt"/>
              </a:rPr>
              <a:t>Cyber attacks</a:t>
            </a:r>
          </a:p>
          <a:p>
            <a:pPr marL="914400" lvl="1" indent="-457200">
              <a:buFont typeface="Arial" panose="020B0604020202020204" pitchFamily="34" charset="0"/>
              <a:buChar char="•"/>
            </a:pPr>
            <a:r>
              <a:rPr lang="en-US" sz="3600" b="1" dirty="0" smtClean="0">
                <a:solidFill>
                  <a:schemeClr val="bg1"/>
                </a:solidFill>
                <a:latin typeface="+mj-lt"/>
              </a:rPr>
              <a:t>hacking</a:t>
            </a:r>
          </a:p>
          <a:p>
            <a:pPr marL="914400" lvl="1" indent="-457200">
              <a:buFont typeface="Arial" panose="020B0604020202020204" pitchFamily="34" charset="0"/>
              <a:buChar char="•"/>
            </a:pPr>
            <a:r>
              <a:rPr lang="en-US" sz="3600" b="1" dirty="0" smtClean="0">
                <a:solidFill>
                  <a:schemeClr val="bg1"/>
                </a:solidFill>
                <a:latin typeface="+mj-lt"/>
              </a:rPr>
              <a:t>phishing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062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3629</TotalTime>
  <Words>1850</Words>
  <Application>Microsoft Office PowerPoint</Application>
  <PresentationFormat>Custom</PresentationFormat>
  <Paragraphs>175</Paragraphs>
  <Slides>32</Slides>
  <Notes>17</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1_Office Theme</vt:lpstr>
      <vt:lpstr>5_Office Theme</vt:lpstr>
      <vt:lpstr>Trading Diamonds Safely:  Protecting Yourself From Online Scams And Fraud</vt:lpstr>
      <vt:lpstr>RapNet And The Rapaport Group</vt:lpstr>
      <vt:lpstr>RapNet And The Rapaport Group</vt:lpstr>
      <vt:lpstr>PowerPoint Presentation</vt:lpstr>
      <vt:lpstr>Thank You  </vt:lpstr>
      <vt:lpstr>Scams and threats – Nigerian Scams </vt:lpstr>
      <vt:lpstr>PowerPoint Presentation</vt:lpstr>
      <vt:lpstr>Scans &amp; Scammers</vt:lpstr>
      <vt:lpstr>Sophisticated Setups</vt:lpstr>
      <vt:lpstr>Scams In Our Industry</vt:lpstr>
      <vt:lpstr> Invoice Modification Scheme first type of fraud </vt:lpstr>
      <vt:lpstr>Invoice Modification Scheme</vt:lpstr>
      <vt:lpstr>Invoice Modification Scheme</vt:lpstr>
      <vt:lpstr>Impersonating A Retailer Second type of fraud </vt:lpstr>
      <vt:lpstr>Impersonation Scheme</vt:lpstr>
      <vt:lpstr>The Extent Of The Problem</vt:lpstr>
      <vt:lpstr>So What Can We Do?</vt:lpstr>
      <vt:lpstr>How Do We Protect Ourselves?</vt:lpstr>
      <vt:lpstr>Cyber Security </vt:lpstr>
      <vt:lpstr>Vigilance &amp; Common Sense</vt:lpstr>
      <vt:lpstr>Safe Trading Methods</vt:lpstr>
      <vt:lpstr>What Is Two Factor Authentication?</vt:lpstr>
      <vt:lpstr>RapNet Safe And Secure Trading, Introducing: Two-factor Authentication</vt:lpstr>
      <vt:lpstr>RapNet Safe And Secure Trading Introducing Secure Communications</vt:lpstr>
      <vt:lpstr>PowerPoint Presentation</vt:lpstr>
      <vt:lpstr>PowerPoint Presentation</vt:lpstr>
      <vt:lpstr>PowerPoint Presentation</vt:lpstr>
      <vt:lpstr>RapNet – the safest way to trade is getting safer</vt:lpstr>
      <vt:lpstr>Troy Wilkinson Axiom Cyber Solutions</vt:lpstr>
      <vt:lpstr>Panel Discussion</vt:lpstr>
      <vt:lpstr>Trading Diamonds Safely:  Protecting Yourself From Online Scams And Fraud</vt:lpstr>
      <vt:lpstr>Q&amp;A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Trading Diamond Safely: protecting yourself from online scams and fraud</dc:title>
  <dc:creator>Adi Elmaleh</dc:creator>
  <cp:lastModifiedBy>Benzi Kluwgant</cp:lastModifiedBy>
  <cp:revision>71</cp:revision>
  <dcterms:created xsi:type="dcterms:W3CDTF">2017-05-29T08:30:39Z</dcterms:created>
  <dcterms:modified xsi:type="dcterms:W3CDTF">2017-07-06T08:07:17Z</dcterms:modified>
</cp:coreProperties>
</file>